
<file path=[Content_Types].xml><?xml version="1.0" encoding="utf-8"?>
<Types xmlns="http://schemas.openxmlformats.org/package/2006/content-types">
  <Default Extension="gif" ContentType="image/gif"/>
  <Default Extension="jpeg" ContentType="image/jpeg"/>
  <Default Extension="jpg" ContentType="image/jpeg"/>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1.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2.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3.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3.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tags/tag4.xml" ContentType="application/vnd.openxmlformats-officedocument.presentationml.tag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diagrams/data2.xml" ContentType="application/vnd.openxmlformats-officedocument.drawingml.diagramData+xml"/>
  <Override PartName="/ppt/diagrams/data4.xml" ContentType="application/vnd.openxmlformats-officedocument.drawingml.diagramData+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35"/>
  </p:notesMasterIdLst>
  <p:handoutMasterIdLst>
    <p:handoutMasterId r:id="rId36"/>
  </p:handoutMasterIdLst>
  <p:sldIdLst>
    <p:sldId id="256" r:id="rId2"/>
    <p:sldId id="257" r:id="rId3"/>
    <p:sldId id="258" r:id="rId4"/>
    <p:sldId id="259" r:id="rId5"/>
    <p:sldId id="284" r:id="rId6"/>
    <p:sldId id="285" r:id="rId7"/>
    <p:sldId id="283" r:id="rId8"/>
    <p:sldId id="261" r:id="rId9"/>
    <p:sldId id="262" r:id="rId10"/>
    <p:sldId id="265" r:id="rId11"/>
    <p:sldId id="263" r:id="rId12"/>
    <p:sldId id="266" r:id="rId13"/>
    <p:sldId id="264" r:id="rId14"/>
    <p:sldId id="267" r:id="rId15"/>
    <p:sldId id="270" r:id="rId16"/>
    <p:sldId id="269" r:id="rId17"/>
    <p:sldId id="275" r:id="rId18"/>
    <p:sldId id="290" r:id="rId19"/>
    <p:sldId id="291" r:id="rId20"/>
    <p:sldId id="289" r:id="rId21"/>
    <p:sldId id="272" r:id="rId22"/>
    <p:sldId id="287" r:id="rId23"/>
    <p:sldId id="268" r:id="rId24"/>
    <p:sldId id="271" r:id="rId25"/>
    <p:sldId id="273" r:id="rId26"/>
    <p:sldId id="274" r:id="rId27"/>
    <p:sldId id="276" r:id="rId28"/>
    <p:sldId id="277" r:id="rId29"/>
    <p:sldId id="278" r:id="rId30"/>
    <p:sldId id="279" r:id="rId31"/>
    <p:sldId id="280" r:id="rId32"/>
    <p:sldId id="281" r:id="rId33"/>
    <p:sldId id="282" r:id="rId34"/>
  </p:sldIdLst>
  <p:sldSz cx="12192000" cy="6858000"/>
  <p:notesSz cx="6858000" cy="9144000"/>
  <p:defaultTextStyle>
    <a:defPPr>
      <a:defRPr lang="en-US"/>
    </a:defPPr>
    <a:lvl1pPr algn="l" rtl="0" eaLnBrk="0" fontAlgn="base" hangingPunct="0">
      <a:spcBef>
        <a:spcPct val="0"/>
      </a:spcBef>
      <a:spcAft>
        <a:spcPct val="0"/>
      </a:spcAft>
      <a:defRPr sz="2400" kern="1200">
        <a:solidFill>
          <a:schemeClr val="tx1"/>
        </a:solidFill>
        <a:latin typeface="Times" panose="02020603050405020304" pitchFamily="18" charset="0"/>
        <a:ea typeface="Osaka" charset="-128"/>
        <a:cs typeface="+mn-cs"/>
      </a:defRPr>
    </a:lvl1pPr>
    <a:lvl2pPr marL="457200" algn="l" rtl="0" eaLnBrk="0" fontAlgn="base" hangingPunct="0">
      <a:spcBef>
        <a:spcPct val="0"/>
      </a:spcBef>
      <a:spcAft>
        <a:spcPct val="0"/>
      </a:spcAft>
      <a:defRPr sz="2400" kern="1200">
        <a:solidFill>
          <a:schemeClr val="tx1"/>
        </a:solidFill>
        <a:latin typeface="Times" panose="02020603050405020304" pitchFamily="18" charset="0"/>
        <a:ea typeface="Osaka" charset="-128"/>
        <a:cs typeface="+mn-cs"/>
      </a:defRPr>
    </a:lvl2pPr>
    <a:lvl3pPr marL="914400" algn="l" rtl="0" eaLnBrk="0" fontAlgn="base" hangingPunct="0">
      <a:spcBef>
        <a:spcPct val="0"/>
      </a:spcBef>
      <a:spcAft>
        <a:spcPct val="0"/>
      </a:spcAft>
      <a:defRPr sz="2400" kern="1200">
        <a:solidFill>
          <a:schemeClr val="tx1"/>
        </a:solidFill>
        <a:latin typeface="Times" panose="02020603050405020304" pitchFamily="18" charset="0"/>
        <a:ea typeface="Osaka" charset="-128"/>
        <a:cs typeface="+mn-cs"/>
      </a:defRPr>
    </a:lvl3pPr>
    <a:lvl4pPr marL="1371600" algn="l" rtl="0" eaLnBrk="0" fontAlgn="base" hangingPunct="0">
      <a:spcBef>
        <a:spcPct val="0"/>
      </a:spcBef>
      <a:spcAft>
        <a:spcPct val="0"/>
      </a:spcAft>
      <a:defRPr sz="2400" kern="1200">
        <a:solidFill>
          <a:schemeClr val="tx1"/>
        </a:solidFill>
        <a:latin typeface="Times" panose="02020603050405020304" pitchFamily="18" charset="0"/>
        <a:ea typeface="Osaka" charset="-128"/>
        <a:cs typeface="+mn-cs"/>
      </a:defRPr>
    </a:lvl4pPr>
    <a:lvl5pPr marL="1828800" algn="l" rtl="0" eaLnBrk="0" fontAlgn="base" hangingPunct="0">
      <a:spcBef>
        <a:spcPct val="0"/>
      </a:spcBef>
      <a:spcAft>
        <a:spcPct val="0"/>
      </a:spcAft>
      <a:defRPr sz="2400" kern="1200">
        <a:solidFill>
          <a:schemeClr val="tx1"/>
        </a:solidFill>
        <a:latin typeface="Times" panose="02020603050405020304" pitchFamily="18" charset="0"/>
        <a:ea typeface="Osaka" charset="-128"/>
        <a:cs typeface="+mn-cs"/>
      </a:defRPr>
    </a:lvl5pPr>
    <a:lvl6pPr marL="2286000" algn="l" defTabSz="914400" rtl="0" eaLnBrk="1" latinLnBrk="0" hangingPunct="1">
      <a:defRPr sz="2400" kern="1200">
        <a:solidFill>
          <a:schemeClr val="tx1"/>
        </a:solidFill>
        <a:latin typeface="Times" panose="02020603050405020304" pitchFamily="18" charset="0"/>
        <a:ea typeface="Osaka" charset="-128"/>
        <a:cs typeface="+mn-cs"/>
      </a:defRPr>
    </a:lvl6pPr>
    <a:lvl7pPr marL="2743200" algn="l" defTabSz="914400" rtl="0" eaLnBrk="1" latinLnBrk="0" hangingPunct="1">
      <a:defRPr sz="2400" kern="1200">
        <a:solidFill>
          <a:schemeClr val="tx1"/>
        </a:solidFill>
        <a:latin typeface="Times" panose="02020603050405020304" pitchFamily="18" charset="0"/>
        <a:ea typeface="Osaka" charset="-128"/>
        <a:cs typeface="+mn-cs"/>
      </a:defRPr>
    </a:lvl7pPr>
    <a:lvl8pPr marL="3200400" algn="l" defTabSz="914400" rtl="0" eaLnBrk="1" latinLnBrk="0" hangingPunct="1">
      <a:defRPr sz="2400" kern="1200">
        <a:solidFill>
          <a:schemeClr val="tx1"/>
        </a:solidFill>
        <a:latin typeface="Times" panose="02020603050405020304" pitchFamily="18" charset="0"/>
        <a:ea typeface="Osaka" charset="-128"/>
        <a:cs typeface="+mn-cs"/>
      </a:defRPr>
    </a:lvl8pPr>
    <a:lvl9pPr marL="3657600" algn="l" defTabSz="914400" rtl="0" eaLnBrk="1" latinLnBrk="0" hangingPunct="1">
      <a:defRPr sz="2400" kern="1200">
        <a:solidFill>
          <a:schemeClr val="tx1"/>
        </a:solidFill>
        <a:latin typeface="Times" panose="02020603050405020304" pitchFamily="18" charset="0"/>
        <a:ea typeface="Osaka" charset="-128"/>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548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8028" autoAdjust="0"/>
  </p:normalViewPr>
  <p:slideViewPr>
    <p:cSldViewPr>
      <p:cViewPr varScale="1">
        <p:scale>
          <a:sx n="77" d="100"/>
          <a:sy n="77" d="100"/>
        </p:scale>
        <p:origin x="1324" y="68"/>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notesViewPr>
    <p:cSldViewPr>
      <p:cViewPr varScale="1">
        <p:scale>
          <a:sx n="94" d="100"/>
          <a:sy n="94" d="100"/>
        </p:scale>
        <p:origin x="4080" y="101"/>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diagrams/_rels/data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image" Target="../media/image40.png"/></Relationships>
</file>

<file path=ppt/diagrams/_rels/data4.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image" Target="../media/image80.png"/></Relationships>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ABB4C1D-7EFF-4DBF-B71D-D7D6E721C914}" type="doc">
      <dgm:prSet loTypeId="urn:microsoft.com/office/officeart/2005/8/layout/process1" loCatId="process" qsTypeId="urn:microsoft.com/office/officeart/2005/8/quickstyle/simple4" qsCatId="simple" csTypeId="urn:microsoft.com/office/officeart/2005/8/colors/accent0_1" csCatId="mainScheme" phldr="1"/>
      <dgm:spPr/>
    </dgm:pt>
    <mc:AlternateContent xmlns:mc="http://schemas.openxmlformats.org/markup-compatibility/2006" xmlns:a14="http://schemas.microsoft.com/office/drawing/2010/main">
      <mc:Choice Requires="a14">
        <dgm:pt modelId="{3A0330D9-BF93-4C0E-BB5A-CA13DBCAD0CE}">
          <dgm:prSet phldrT="[Text]"/>
          <dgm:spPr/>
          <dgm:t>
            <a:bodyPr/>
            <a:lstStyle/>
            <a:p>
              <a:r>
                <a:rPr lang="en-US" altLang="zh-CN" dirty="0"/>
                <a:t>Spec </a:t>
              </a:r>
              <a14:m>
                <m:oMath xmlns:m="http://schemas.openxmlformats.org/officeDocument/2006/math">
                  <m:r>
                    <a:rPr lang="en-US" altLang="zh-CN" i="1" dirty="0" smtClean="0">
                      <a:latin typeface="Cambria Math" panose="02040503050406030204" pitchFamily="18" charset="0"/>
                    </a:rPr>
                    <m:t>𝑆</m:t>
                  </m:r>
                </m:oMath>
              </a14:m>
              <a:r>
                <a:rPr lang="en-US" altLang="zh-CN" dirty="0"/>
                <a:t> in FOL</a:t>
              </a:r>
              <a:endParaRPr lang="zh-CN" altLang="en-US" dirty="0"/>
            </a:p>
          </dgm:t>
        </dgm:pt>
      </mc:Choice>
      <mc:Fallback xmlns="">
        <dgm:pt modelId="{3A0330D9-BF93-4C0E-BB5A-CA13DBCAD0CE}">
          <dgm:prSet phldrT="[Text]"/>
          <dgm:spPr/>
          <dgm:t>
            <a:bodyPr/>
            <a:lstStyle/>
            <a:p>
              <a:r>
                <a:rPr lang="en-US" altLang="zh-CN" dirty="0"/>
                <a:t>Spec </a:t>
              </a:r>
              <a:r>
                <a:rPr lang="en-US" altLang="zh-CN" i="0" dirty="0">
                  <a:latin typeface="Cambria Math" panose="02040503050406030204" pitchFamily="18" charset="0"/>
                </a:rPr>
                <a:t>𝑆</a:t>
              </a:r>
              <a:r>
                <a:rPr lang="en-US" altLang="zh-CN" dirty="0"/>
                <a:t> in FOL</a:t>
              </a:r>
              <a:endParaRPr lang="zh-CN" altLang="en-US" dirty="0"/>
            </a:p>
          </dgm:t>
        </dgm:pt>
      </mc:Fallback>
    </mc:AlternateContent>
    <dgm:pt modelId="{C5E553DF-F7EC-4EED-B17E-E5DB88255F39}" type="parTrans" cxnId="{3B2A795C-7DB0-4186-B5DD-2B9466D813EC}">
      <dgm:prSet/>
      <dgm:spPr/>
      <dgm:t>
        <a:bodyPr/>
        <a:lstStyle/>
        <a:p>
          <a:endParaRPr lang="zh-CN" altLang="en-US"/>
        </a:p>
      </dgm:t>
    </dgm:pt>
    <dgm:pt modelId="{78417EDE-67BC-4D74-9D0A-12A882C535DF}" type="sibTrans" cxnId="{3B2A795C-7DB0-4186-B5DD-2B9466D813EC}">
      <dgm:prSet/>
      <dgm:spPr/>
      <dgm:t>
        <a:bodyPr/>
        <a:lstStyle/>
        <a:p>
          <a:endParaRPr lang="zh-CN" altLang="en-US"/>
        </a:p>
      </dgm:t>
    </dgm:pt>
    <dgm:pt modelId="{C5FDE3B5-9EF2-4D84-98D6-7B400BAD71F2}">
      <dgm:prSet phldrT="[Text]"/>
      <dgm:spPr/>
      <dgm:t>
        <a:bodyPr/>
        <a:lstStyle/>
        <a:p>
          <a:r>
            <a:rPr lang="en-US" altLang="zh-CN" dirty="0"/>
            <a:t>SAT Problem</a:t>
          </a:r>
          <a:endParaRPr lang="zh-CN" altLang="en-US" dirty="0"/>
        </a:p>
      </dgm:t>
    </dgm:pt>
    <dgm:pt modelId="{D7146BA5-A67C-4CAA-BD91-938F348A5B77}" type="parTrans" cxnId="{F08AB636-5CEB-4E88-92B5-B5F283E0B339}">
      <dgm:prSet/>
      <dgm:spPr/>
      <dgm:t>
        <a:bodyPr/>
        <a:lstStyle/>
        <a:p>
          <a:endParaRPr lang="zh-CN" altLang="en-US"/>
        </a:p>
      </dgm:t>
    </dgm:pt>
    <dgm:pt modelId="{A668CF7C-18B3-4F5F-84D7-675BE99A36B8}" type="sibTrans" cxnId="{F08AB636-5CEB-4E88-92B5-B5F283E0B339}">
      <dgm:prSet/>
      <dgm:spPr/>
      <dgm:t>
        <a:bodyPr/>
        <a:lstStyle/>
        <a:p>
          <a:endParaRPr lang="zh-CN" altLang="en-US"/>
        </a:p>
      </dgm:t>
    </dgm:pt>
    <mc:AlternateContent xmlns:mc="http://schemas.openxmlformats.org/markup-compatibility/2006" xmlns:a14="http://schemas.microsoft.com/office/drawing/2010/main">
      <mc:Choice Requires="a14">
        <dgm:pt modelId="{A217E0E0-0971-482A-B9DC-BDE856ED2B8B}">
          <dgm:prSet phldrT="[Text]"/>
          <dgm:spPr/>
          <dgm:t>
            <a:bodyPr/>
            <a:lstStyle/>
            <a:p>
              <a:r>
                <a:rPr lang="en-US" altLang="zh-CN" dirty="0"/>
                <a:t>A model </a:t>
              </a:r>
              <a14:m>
                <m:oMath xmlns:m="http://schemas.openxmlformats.org/officeDocument/2006/math">
                  <m:r>
                    <a:rPr lang="en-US" altLang="zh-CN" i="1" dirty="0" smtClean="0">
                      <a:latin typeface="Cambria Math" panose="02040503050406030204" pitchFamily="18" charset="0"/>
                    </a:rPr>
                    <m:t>𝑀</m:t>
                  </m:r>
                  <m:r>
                    <a:rPr lang="en-US" altLang="zh-CN" i="1" dirty="0" smtClean="0">
                      <a:latin typeface="Cambria Math" panose="02040503050406030204" pitchFamily="18" charset="0"/>
                      <a:ea typeface="Cambria Math" panose="02040503050406030204" pitchFamily="18" charset="0"/>
                    </a:rPr>
                    <m:t>⊨</m:t>
                  </m:r>
                  <m:r>
                    <a:rPr lang="en-US" altLang="zh-CN" i="1" dirty="0" smtClean="0">
                      <a:latin typeface="Cambria Math" panose="02040503050406030204" pitchFamily="18" charset="0"/>
                    </a:rPr>
                    <m:t>𝑆</m:t>
                  </m:r>
                </m:oMath>
              </a14:m>
              <a:endParaRPr lang="zh-CN" altLang="en-US" dirty="0"/>
            </a:p>
          </dgm:t>
        </dgm:pt>
      </mc:Choice>
      <mc:Fallback xmlns="">
        <dgm:pt modelId="{A217E0E0-0971-482A-B9DC-BDE856ED2B8B}">
          <dgm:prSet phldrT="[Text]"/>
          <dgm:spPr/>
          <dgm:t>
            <a:bodyPr/>
            <a:lstStyle/>
            <a:p>
              <a:r>
                <a:rPr lang="en-US" altLang="zh-CN" dirty="0"/>
                <a:t>A model </a:t>
              </a:r>
              <a:r>
                <a:rPr lang="en-US" altLang="zh-CN" i="0" dirty="0">
                  <a:latin typeface="Cambria Math" panose="02040503050406030204" pitchFamily="18" charset="0"/>
                </a:rPr>
                <a:t>𝑀</a:t>
              </a:r>
              <a:r>
                <a:rPr lang="en-US" altLang="zh-CN" i="0" dirty="0">
                  <a:latin typeface="Cambria Math" panose="02040503050406030204" pitchFamily="18" charset="0"/>
                  <a:ea typeface="Cambria Math" panose="02040503050406030204" pitchFamily="18" charset="0"/>
                </a:rPr>
                <a:t>⊨</a:t>
              </a:r>
              <a:r>
                <a:rPr lang="en-US" altLang="zh-CN" i="0" dirty="0">
                  <a:latin typeface="Cambria Math" panose="02040503050406030204" pitchFamily="18" charset="0"/>
                </a:rPr>
                <a:t>𝑆</a:t>
              </a:r>
              <a:endParaRPr lang="zh-CN" altLang="en-US" dirty="0"/>
            </a:p>
          </dgm:t>
        </dgm:pt>
      </mc:Fallback>
    </mc:AlternateContent>
    <dgm:pt modelId="{D8992DA5-6B64-4466-B570-5D9C05871901}" type="parTrans" cxnId="{3CF898CE-4A62-42DD-B22E-E2C2CCF359D2}">
      <dgm:prSet/>
      <dgm:spPr/>
      <dgm:t>
        <a:bodyPr/>
        <a:lstStyle/>
        <a:p>
          <a:endParaRPr lang="zh-CN" altLang="en-US"/>
        </a:p>
      </dgm:t>
    </dgm:pt>
    <dgm:pt modelId="{A55F4050-13C1-41C0-A811-A8BA31C69538}" type="sibTrans" cxnId="{3CF898CE-4A62-42DD-B22E-E2C2CCF359D2}">
      <dgm:prSet/>
      <dgm:spPr/>
      <dgm:t>
        <a:bodyPr/>
        <a:lstStyle/>
        <a:p>
          <a:endParaRPr lang="zh-CN" altLang="en-US"/>
        </a:p>
      </dgm:t>
    </dgm:pt>
    <dgm:pt modelId="{B146778B-5A91-4C05-B753-56B21F4F5256}" type="pres">
      <dgm:prSet presAssocID="{BABB4C1D-7EFF-4DBF-B71D-D7D6E721C914}" presName="Name0" presStyleCnt="0">
        <dgm:presLayoutVars>
          <dgm:dir/>
          <dgm:resizeHandles val="exact"/>
        </dgm:presLayoutVars>
      </dgm:prSet>
      <dgm:spPr/>
    </dgm:pt>
    <dgm:pt modelId="{7AB3CDFF-3AA2-4FA3-B377-C8FCDFE8BC87}" type="pres">
      <dgm:prSet presAssocID="{3A0330D9-BF93-4C0E-BB5A-CA13DBCAD0CE}" presName="node" presStyleLbl="node1" presStyleIdx="0" presStyleCnt="3">
        <dgm:presLayoutVars>
          <dgm:bulletEnabled val="1"/>
        </dgm:presLayoutVars>
      </dgm:prSet>
      <dgm:spPr/>
    </dgm:pt>
    <dgm:pt modelId="{1A7C98AD-2CDE-4597-B9C1-CCE41F1F3111}" type="pres">
      <dgm:prSet presAssocID="{78417EDE-67BC-4D74-9D0A-12A882C535DF}" presName="sibTrans" presStyleLbl="sibTrans2D1" presStyleIdx="0" presStyleCnt="2"/>
      <dgm:spPr/>
    </dgm:pt>
    <dgm:pt modelId="{E17EA1D4-4AE6-4C5A-92EB-627EC0F3B89B}" type="pres">
      <dgm:prSet presAssocID="{78417EDE-67BC-4D74-9D0A-12A882C535DF}" presName="connectorText" presStyleLbl="sibTrans2D1" presStyleIdx="0" presStyleCnt="2"/>
      <dgm:spPr/>
    </dgm:pt>
    <dgm:pt modelId="{08AB293F-405A-4658-82D6-0F13940A9F05}" type="pres">
      <dgm:prSet presAssocID="{C5FDE3B5-9EF2-4D84-98D6-7B400BAD71F2}" presName="node" presStyleLbl="node1" presStyleIdx="1" presStyleCnt="3">
        <dgm:presLayoutVars>
          <dgm:bulletEnabled val="1"/>
        </dgm:presLayoutVars>
      </dgm:prSet>
      <dgm:spPr/>
    </dgm:pt>
    <dgm:pt modelId="{9B694075-5005-411C-ACE5-1636099D42A1}" type="pres">
      <dgm:prSet presAssocID="{A668CF7C-18B3-4F5F-84D7-675BE99A36B8}" presName="sibTrans" presStyleLbl="sibTrans2D1" presStyleIdx="1" presStyleCnt="2"/>
      <dgm:spPr/>
    </dgm:pt>
    <dgm:pt modelId="{004E1A9D-3E2E-4BE6-BBAE-A7BDB689B6AE}" type="pres">
      <dgm:prSet presAssocID="{A668CF7C-18B3-4F5F-84D7-675BE99A36B8}" presName="connectorText" presStyleLbl="sibTrans2D1" presStyleIdx="1" presStyleCnt="2"/>
      <dgm:spPr/>
    </dgm:pt>
    <dgm:pt modelId="{82D66420-AD13-4AA1-AE05-010B7CB8E461}" type="pres">
      <dgm:prSet presAssocID="{A217E0E0-0971-482A-B9DC-BDE856ED2B8B}" presName="node" presStyleLbl="node1" presStyleIdx="2" presStyleCnt="3">
        <dgm:presLayoutVars>
          <dgm:bulletEnabled val="1"/>
        </dgm:presLayoutVars>
      </dgm:prSet>
      <dgm:spPr/>
    </dgm:pt>
  </dgm:ptLst>
  <dgm:cxnLst>
    <dgm:cxn modelId="{3B1F0509-65BC-45B6-9B2C-E0266446F48A}" type="presOf" srcId="{78417EDE-67BC-4D74-9D0A-12A882C535DF}" destId="{E17EA1D4-4AE6-4C5A-92EB-627EC0F3B89B}" srcOrd="1" destOrd="0" presId="urn:microsoft.com/office/officeart/2005/8/layout/process1"/>
    <dgm:cxn modelId="{3D76E70E-6B45-4BB8-93D9-A7C9892B7A1F}" type="presOf" srcId="{78417EDE-67BC-4D74-9D0A-12A882C535DF}" destId="{1A7C98AD-2CDE-4597-B9C1-CCE41F1F3111}" srcOrd="0" destOrd="0" presId="urn:microsoft.com/office/officeart/2005/8/layout/process1"/>
    <dgm:cxn modelId="{2B2A0736-4B21-472E-9EDD-757ABDDA3167}" type="presOf" srcId="{A217E0E0-0971-482A-B9DC-BDE856ED2B8B}" destId="{82D66420-AD13-4AA1-AE05-010B7CB8E461}" srcOrd="0" destOrd="0" presId="urn:microsoft.com/office/officeart/2005/8/layout/process1"/>
    <dgm:cxn modelId="{F08AB636-5CEB-4E88-92B5-B5F283E0B339}" srcId="{BABB4C1D-7EFF-4DBF-B71D-D7D6E721C914}" destId="{C5FDE3B5-9EF2-4D84-98D6-7B400BAD71F2}" srcOrd="1" destOrd="0" parTransId="{D7146BA5-A67C-4CAA-BD91-938F348A5B77}" sibTransId="{A668CF7C-18B3-4F5F-84D7-675BE99A36B8}"/>
    <dgm:cxn modelId="{FA822738-A5C9-4166-A7A6-5CC5B9CE8805}" type="presOf" srcId="{A668CF7C-18B3-4F5F-84D7-675BE99A36B8}" destId="{004E1A9D-3E2E-4BE6-BBAE-A7BDB689B6AE}" srcOrd="1" destOrd="0" presId="urn:microsoft.com/office/officeart/2005/8/layout/process1"/>
    <dgm:cxn modelId="{3B2A795C-7DB0-4186-B5DD-2B9466D813EC}" srcId="{BABB4C1D-7EFF-4DBF-B71D-D7D6E721C914}" destId="{3A0330D9-BF93-4C0E-BB5A-CA13DBCAD0CE}" srcOrd="0" destOrd="0" parTransId="{C5E553DF-F7EC-4EED-B17E-E5DB88255F39}" sibTransId="{78417EDE-67BC-4D74-9D0A-12A882C535DF}"/>
    <dgm:cxn modelId="{5B5ED58C-63BE-46A7-8338-7FCC28F4CD03}" type="presOf" srcId="{3A0330D9-BF93-4C0E-BB5A-CA13DBCAD0CE}" destId="{7AB3CDFF-3AA2-4FA3-B377-C8FCDFE8BC87}" srcOrd="0" destOrd="0" presId="urn:microsoft.com/office/officeart/2005/8/layout/process1"/>
    <dgm:cxn modelId="{CAF76D95-9E91-4BBA-8D4D-B606A5104B7C}" type="presOf" srcId="{BABB4C1D-7EFF-4DBF-B71D-D7D6E721C914}" destId="{B146778B-5A91-4C05-B753-56B21F4F5256}" srcOrd="0" destOrd="0" presId="urn:microsoft.com/office/officeart/2005/8/layout/process1"/>
    <dgm:cxn modelId="{DFFBDDB0-224F-4F12-B12B-6CCA87FA7835}" type="presOf" srcId="{C5FDE3B5-9EF2-4D84-98D6-7B400BAD71F2}" destId="{08AB293F-405A-4658-82D6-0F13940A9F05}" srcOrd="0" destOrd="0" presId="urn:microsoft.com/office/officeart/2005/8/layout/process1"/>
    <dgm:cxn modelId="{3CF898CE-4A62-42DD-B22E-E2C2CCF359D2}" srcId="{BABB4C1D-7EFF-4DBF-B71D-D7D6E721C914}" destId="{A217E0E0-0971-482A-B9DC-BDE856ED2B8B}" srcOrd="2" destOrd="0" parTransId="{D8992DA5-6B64-4466-B570-5D9C05871901}" sibTransId="{A55F4050-13C1-41C0-A811-A8BA31C69538}"/>
    <dgm:cxn modelId="{94147AF4-094C-4C55-91D1-1150D3129F17}" type="presOf" srcId="{A668CF7C-18B3-4F5F-84D7-675BE99A36B8}" destId="{9B694075-5005-411C-ACE5-1636099D42A1}" srcOrd="0" destOrd="0" presId="urn:microsoft.com/office/officeart/2005/8/layout/process1"/>
    <dgm:cxn modelId="{0A3269A2-81AF-455B-90FD-8A1EC0A46B38}" type="presParOf" srcId="{B146778B-5A91-4C05-B753-56B21F4F5256}" destId="{7AB3CDFF-3AA2-4FA3-B377-C8FCDFE8BC87}" srcOrd="0" destOrd="0" presId="urn:microsoft.com/office/officeart/2005/8/layout/process1"/>
    <dgm:cxn modelId="{4486CD81-2C1D-47A9-8C63-D46AA9783D63}" type="presParOf" srcId="{B146778B-5A91-4C05-B753-56B21F4F5256}" destId="{1A7C98AD-2CDE-4597-B9C1-CCE41F1F3111}" srcOrd="1" destOrd="0" presId="urn:microsoft.com/office/officeart/2005/8/layout/process1"/>
    <dgm:cxn modelId="{440A1B88-1039-40D0-809A-C456EB82B230}" type="presParOf" srcId="{1A7C98AD-2CDE-4597-B9C1-CCE41F1F3111}" destId="{E17EA1D4-4AE6-4C5A-92EB-627EC0F3B89B}" srcOrd="0" destOrd="0" presId="urn:microsoft.com/office/officeart/2005/8/layout/process1"/>
    <dgm:cxn modelId="{E92E2F56-FBD8-465B-89E2-62A238088819}" type="presParOf" srcId="{B146778B-5A91-4C05-B753-56B21F4F5256}" destId="{08AB293F-405A-4658-82D6-0F13940A9F05}" srcOrd="2" destOrd="0" presId="urn:microsoft.com/office/officeart/2005/8/layout/process1"/>
    <dgm:cxn modelId="{63A2003C-5433-42FE-A53A-F9AB3C17FE10}" type="presParOf" srcId="{B146778B-5A91-4C05-B753-56B21F4F5256}" destId="{9B694075-5005-411C-ACE5-1636099D42A1}" srcOrd="3" destOrd="0" presId="urn:microsoft.com/office/officeart/2005/8/layout/process1"/>
    <dgm:cxn modelId="{89A5380C-08CD-4516-BFF1-262FADEA4AFF}" type="presParOf" srcId="{9B694075-5005-411C-ACE5-1636099D42A1}" destId="{004E1A9D-3E2E-4BE6-BBAE-A7BDB689B6AE}" srcOrd="0" destOrd="0" presId="urn:microsoft.com/office/officeart/2005/8/layout/process1"/>
    <dgm:cxn modelId="{6B9A81E6-0046-4447-9D1B-F5E122B2739C}" type="presParOf" srcId="{B146778B-5A91-4C05-B753-56B21F4F5256}" destId="{82D66420-AD13-4AA1-AE05-010B7CB8E461}" srcOrd="4" destOrd="0" presId="urn:microsoft.com/office/officeart/2005/8/layout/process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ABB4C1D-7EFF-4DBF-B71D-D7D6E721C914}" type="doc">
      <dgm:prSet loTypeId="urn:microsoft.com/office/officeart/2005/8/layout/process1" loCatId="process" qsTypeId="urn:microsoft.com/office/officeart/2005/8/quickstyle/simple4" qsCatId="simple" csTypeId="urn:microsoft.com/office/officeart/2005/8/colors/accent0_1" csCatId="mainScheme" phldr="1"/>
      <dgm:spPr/>
    </dgm:pt>
    <dgm:pt modelId="{3A0330D9-BF93-4C0E-BB5A-CA13DBCAD0CE}">
      <dgm:prSet phldrT="[Text]"/>
      <dgm:spPr>
        <a:blipFill>
          <a:blip xmlns:r="http://schemas.openxmlformats.org/officeDocument/2006/relationships" r:embed="rId1"/>
          <a:stretch>
            <a:fillRect/>
          </a:stretch>
        </a:blipFill>
      </dgm:spPr>
      <dgm:t>
        <a:bodyPr/>
        <a:lstStyle/>
        <a:p>
          <a:r>
            <a:rPr lang="zh-CN" altLang="en-US">
              <a:noFill/>
            </a:rPr>
            <a:t> </a:t>
          </a:r>
        </a:p>
      </dgm:t>
    </dgm:pt>
    <dgm:pt modelId="{C5E553DF-F7EC-4EED-B17E-E5DB88255F39}" type="parTrans" cxnId="{3B2A795C-7DB0-4186-B5DD-2B9466D813EC}">
      <dgm:prSet/>
      <dgm:spPr/>
      <dgm:t>
        <a:bodyPr/>
        <a:lstStyle/>
        <a:p>
          <a:endParaRPr lang="zh-CN" altLang="en-US"/>
        </a:p>
      </dgm:t>
    </dgm:pt>
    <dgm:pt modelId="{78417EDE-67BC-4D74-9D0A-12A882C535DF}" type="sibTrans" cxnId="{3B2A795C-7DB0-4186-B5DD-2B9466D813EC}">
      <dgm:prSet/>
      <dgm:spPr/>
      <dgm:t>
        <a:bodyPr/>
        <a:lstStyle/>
        <a:p>
          <a:endParaRPr lang="zh-CN" altLang="en-US"/>
        </a:p>
      </dgm:t>
    </dgm:pt>
    <dgm:pt modelId="{C5FDE3B5-9EF2-4D84-98D6-7B400BAD71F2}">
      <dgm:prSet phldrT="[Text]"/>
      <dgm:spPr/>
      <dgm:t>
        <a:bodyPr/>
        <a:lstStyle/>
        <a:p>
          <a:r>
            <a:rPr lang="en-US" altLang="zh-CN" dirty="0"/>
            <a:t>SAT Problem</a:t>
          </a:r>
          <a:endParaRPr lang="zh-CN" altLang="en-US" dirty="0"/>
        </a:p>
      </dgm:t>
    </dgm:pt>
    <dgm:pt modelId="{D7146BA5-A67C-4CAA-BD91-938F348A5B77}" type="parTrans" cxnId="{F08AB636-5CEB-4E88-92B5-B5F283E0B339}">
      <dgm:prSet/>
      <dgm:spPr/>
      <dgm:t>
        <a:bodyPr/>
        <a:lstStyle/>
        <a:p>
          <a:endParaRPr lang="zh-CN" altLang="en-US"/>
        </a:p>
      </dgm:t>
    </dgm:pt>
    <dgm:pt modelId="{A668CF7C-18B3-4F5F-84D7-675BE99A36B8}" type="sibTrans" cxnId="{F08AB636-5CEB-4E88-92B5-B5F283E0B339}">
      <dgm:prSet/>
      <dgm:spPr/>
      <dgm:t>
        <a:bodyPr/>
        <a:lstStyle/>
        <a:p>
          <a:endParaRPr lang="zh-CN" altLang="en-US"/>
        </a:p>
      </dgm:t>
    </dgm:pt>
    <dgm:pt modelId="{A217E0E0-0971-482A-B9DC-BDE856ED2B8B}">
      <dgm:prSet phldrT="[Text]"/>
      <dgm:spPr>
        <a:blipFill>
          <a:blip xmlns:r="http://schemas.openxmlformats.org/officeDocument/2006/relationships" r:embed="rId2"/>
          <a:stretch>
            <a:fillRect/>
          </a:stretch>
        </a:blipFill>
      </dgm:spPr>
      <dgm:t>
        <a:bodyPr/>
        <a:lstStyle/>
        <a:p>
          <a:r>
            <a:rPr lang="zh-CN" altLang="en-US">
              <a:noFill/>
            </a:rPr>
            <a:t> </a:t>
          </a:r>
        </a:p>
      </dgm:t>
    </dgm:pt>
    <dgm:pt modelId="{D8992DA5-6B64-4466-B570-5D9C05871901}" type="parTrans" cxnId="{3CF898CE-4A62-42DD-B22E-E2C2CCF359D2}">
      <dgm:prSet/>
      <dgm:spPr/>
      <dgm:t>
        <a:bodyPr/>
        <a:lstStyle/>
        <a:p>
          <a:endParaRPr lang="zh-CN" altLang="en-US"/>
        </a:p>
      </dgm:t>
    </dgm:pt>
    <dgm:pt modelId="{A55F4050-13C1-41C0-A811-A8BA31C69538}" type="sibTrans" cxnId="{3CF898CE-4A62-42DD-B22E-E2C2CCF359D2}">
      <dgm:prSet/>
      <dgm:spPr/>
      <dgm:t>
        <a:bodyPr/>
        <a:lstStyle/>
        <a:p>
          <a:endParaRPr lang="zh-CN" altLang="en-US"/>
        </a:p>
      </dgm:t>
    </dgm:pt>
    <dgm:pt modelId="{B146778B-5A91-4C05-B753-56B21F4F5256}" type="pres">
      <dgm:prSet presAssocID="{BABB4C1D-7EFF-4DBF-B71D-D7D6E721C914}" presName="Name0" presStyleCnt="0">
        <dgm:presLayoutVars>
          <dgm:dir/>
          <dgm:resizeHandles val="exact"/>
        </dgm:presLayoutVars>
      </dgm:prSet>
      <dgm:spPr/>
    </dgm:pt>
    <dgm:pt modelId="{7AB3CDFF-3AA2-4FA3-B377-C8FCDFE8BC87}" type="pres">
      <dgm:prSet presAssocID="{3A0330D9-BF93-4C0E-BB5A-CA13DBCAD0CE}" presName="node" presStyleLbl="node1" presStyleIdx="0" presStyleCnt="3">
        <dgm:presLayoutVars>
          <dgm:bulletEnabled val="1"/>
        </dgm:presLayoutVars>
      </dgm:prSet>
      <dgm:spPr/>
    </dgm:pt>
    <dgm:pt modelId="{1A7C98AD-2CDE-4597-B9C1-CCE41F1F3111}" type="pres">
      <dgm:prSet presAssocID="{78417EDE-67BC-4D74-9D0A-12A882C535DF}" presName="sibTrans" presStyleLbl="sibTrans2D1" presStyleIdx="0" presStyleCnt="2"/>
      <dgm:spPr/>
    </dgm:pt>
    <dgm:pt modelId="{E17EA1D4-4AE6-4C5A-92EB-627EC0F3B89B}" type="pres">
      <dgm:prSet presAssocID="{78417EDE-67BC-4D74-9D0A-12A882C535DF}" presName="connectorText" presStyleLbl="sibTrans2D1" presStyleIdx="0" presStyleCnt="2"/>
      <dgm:spPr/>
    </dgm:pt>
    <dgm:pt modelId="{08AB293F-405A-4658-82D6-0F13940A9F05}" type="pres">
      <dgm:prSet presAssocID="{C5FDE3B5-9EF2-4D84-98D6-7B400BAD71F2}" presName="node" presStyleLbl="node1" presStyleIdx="1" presStyleCnt="3">
        <dgm:presLayoutVars>
          <dgm:bulletEnabled val="1"/>
        </dgm:presLayoutVars>
      </dgm:prSet>
      <dgm:spPr/>
    </dgm:pt>
    <dgm:pt modelId="{9B694075-5005-411C-ACE5-1636099D42A1}" type="pres">
      <dgm:prSet presAssocID="{A668CF7C-18B3-4F5F-84D7-675BE99A36B8}" presName="sibTrans" presStyleLbl="sibTrans2D1" presStyleIdx="1" presStyleCnt="2"/>
      <dgm:spPr/>
    </dgm:pt>
    <dgm:pt modelId="{004E1A9D-3E2E-4BE6-BBAE-A7BDB689B6AE}" type="pres">
      <dgm:prSet presAssocID="{A668CF7C-18B3-4F5F-84D7-675BE99A36B8}" presName="connectorText" presStyleLbl="sibTrans2D1" presStyleIdx="1" presStyleCnt="2"/>
      <dgm:spPr/>
    </dgm:pt>
    <dgm:pt modelId="{82D66420-AD13-4AA1-AE05-010B7CB8E461}" type="pres">
      <dgm:prSet presAssocID="{A217E0E0-0971-482A-B9DC-BDE856ED2B8B}" presName="node" presStyleLbl="node1" presStyleIdx="2" presStyleCnt="3">
        <dgm:presLayoutVars>
          <dgm:bulletEnabled val="1"/>
        </dgm:presLayoutVars>
      </dgm:prSet>
      <dgm:spPr/>
    </dgm:pt>
  </dgm:ptLst>
  <dgm:cxnLst>
    <dgm:cxn modelId="{3B1F0509-65BC-45B6-9B2C-E0266446F48A}" type="presOf" srcId="{78417EDE-67BC-4D74-9D0A-12A882C535DF}" destId="{E17EA1D4-4AE6-4C5A-92EB-627EC0F3B89B}" srcOrd="1" destOrd="0" presId="urn:microsoft.com/office/officeart/2005/8/layout/process1"/>
    <dgm:cxn modelId="{3D76E70E-6B45-4BB8-93D9-A7C9892B7A1F}" type="presOf" srcId="{78417EDE-67BC-4D74-9D0A-12A882C535DF}" destId="{1A7C98AD-2CDE-4597-B9C1-CCE41F1F3111}" srcOrd="0" destOrd="0" presId="urn:microsoft.com/office/officeart/2005/8/layout/process1"/>
    <dgm:cxn modelId="{2B2A0736-4B21-472E-9EDD-757ABDDA3167}" type="presOf" srcId="{A217E0E0-0971-482A-B9DC-BDE856ED2B8B}" destId="{82D66420-AD13-4AA1-AE05-010B7CB8E461}" srcOrd="0" destOrd="0" presId="urn:microsoft.com/office/officeart/2005/8/layout/process1"/>
    <dgm:cxn modelId="{F08AB636-5CEB-4E88-92B5-B5F283E0B339}" srcId="{BABB4C1D-7EFF-4DBF-B71D-D7D6E721C914}" destId="{C5FDE3B5-9EF2-4D84-98D6-7B400BAD71F2}" srcOrd="1" destOrd="0" parTransId="{D7146BA5-A67C-4CAA-BD91-938F348A5B77}" sibTransId="{A668CF7C-18B3-4F5F-84D7-675BE99A36B8}"/>
    <dgm:cxn modelId="{FA822738-A5C9-4166-A7A6-5CC5B9CE8805}" type="presOf" srcId="{A668CF7C-18B3-4F5F-84D7-675BE99A36B8}" destId="{004E1A9D-3E2E-4BE6-BBAE-A7BDB689B6AE}" srcOrd="1" destOrd="0" presId="urn:microsoft.com/office/officeart/2005/8/layout/process1"/>
    <dgm:cxn modelId="{3B2A795C-7DB0-4186-B5DD-2B9466D813EC}" srcId="{BABB4C1D-7EFF-4DBF-B71D-D7D6E721C914}" destId="{3A0330D9-BF93-4C0E-BB5A-CA13DBCAD0CE}" srcOrd="0" destOrd="0" parTransId="{C5E553DF-F7EC-4EED-B17E-E5DB88255F39}" sibTransId="{78417EDE-67BC-4D74-9D0A-12A882C535DF}"/>
    <dgm:cxn modelId="{5B5ED58C-63BE-46A7-8338-7FCC28F4CD03}" type="presOf" srcId="{3A0330D9-BF93-4C0E-BB5A-CA13DBCAD0CE}" destId="{7AB3CDFF-3AA2-4FA3-B377-C8FCDFE8BC87}" srcOrd="0" destOrd="0" presId="urn:microsoft.com/office/officeart/2005/8/layout/process1"/>
    <dgm:cxn modelId="{CAF76D95-9E91-4BBA-8D4D-B606A5104B7C}" type="presOf" srcId="{BABB4C1D-7EFF-4DBF-B71D-D7D6E721C914}" destId="{B146778B-5A91-4C05-B753-56B21F4F5256}" srcOrd="0" destOrd="0" presId="urn:microsoft.com/office/officeart/2005/8/layout/process1"/>
    <dgm:cxn modelId="{DFFBDDB0-224F-4F12-B12B-6CCA87FA7835}" type="presOf" srcId="{C5FDE3B5-9EF2-4D84-98D6-7B400BAD71F2}" destId="{08AB293F-405A-4658-82D6-0F13940A9F05}" srcOrd="0" destOrd="0" presId="urn:microsoft.com/office/officeart/2005/8/layout/process1"/>
    <dgm:cxn modelId="{3CF898CE-4A62-42DD-B22E-E2C2CCF359D2}" srcId="{BABB4C1D-7EFF-4DBF-B71D-D7D6E721C914}" destId="{A217E0E0-0971-482A-B9DC-BDE856ED2B8B}" srcOrd="2" destOrd="0" parTransId="{D8992DA5-6B64-4466-B570-5D9C05871901}" sibTransId="{A55F4050-13C1-41C0-A811-A8BA31C69538}"/>
    <dgm:cxn modelId="{94147AF4-094C-4C55-91D1-1150D3129F17}" type="presOf" srcId="{A668CF7C-18B3-4F5F-84D7-675BE99A36B8}" destId="{9B694075-5005-411C-ACE5-1636099D42A1}" srcOrd="0" destOrd="0" presId="urn:microsoft.com/office/officeart/2005/8/layout/process1"/>
    <dgm:cxn modelId="{0A3269A2-81AF-455B-90FD-8A1EC0A46B38}" type="presParOf" srcId="{B146778B-5A91-4C05-B753-56B21F4F5256}" destId="{7AB3CDFF-3AA2-4FA3-B377-C8FCDFE8BC87}" srcOrd="0" destOrd="0" presId="urn:microsoft.com/office/officeart/2005/8/layout/process1"/>
    <dgm:cxn modelId="{4486CD81-2C1D-47A9-8C63-D46AA9783D63}" type="presParOf" srcId="{B146778B-5A91-4C05-B753-56B21F4F5256}" destId="{1A7C98AD-2CDE-4597-B9C1-CCE41F1F3111}" srcOrd="1" destOrd="0" presId="urn:microsoft.com/office/officeart/2005/8/layout/process1"/>
    <dgm:cxn modelId="{440A1B88-1039-40D0-809A-C456EB82B230}" type="presParOf" srcId="{1A7C98AD-2CDE-4597-B9C1-CCE41F1F3111}" destId="{E17EA1D4-4AE6-4C5A-92EB-627EC0F3B89B}" srcOrd="0" destOrd="0" presId="urn:microsoft.com/office/officeart/2005/8/layout/process1"/>
    <dgm:cxn modelId="{E92E2F56-FBD8-465B-89E2-62A238088819}" type="presParOf" srcId="{B146778B-5A91-4C05-B753-56B21F4F5256}" destId="{08AB293F-405A-4658-82D6-0F13940A9F05}" srcOrd="2" destOrd="0" presId="urn:microsoft.com/office/officeart/2005/8/layout/process1"/>
    <dgm:cxn modelId="{63A2003C-5433-42FE-A53A-F9AB3C17FE10}" type="presParOf" srcId="{B146778B-5A91-4C05-B753-56B21F4F5256}" destId="{9B694075-5005-411C-ACE5-1636099D42A1}" srcOrd="3" destOrd="0" presId="urn:microsoft.com/office/officeart/2005/8/layout/process1"/>
    <dgm:cxn modelId="{89A5380C-08CD-4516-BFF1-262FADEA4AFF}" type="presParOf" srcId="{9B694075-5005-411C-ACE5-1636099D42A1}" destId="{004E1A9D-3E2E-4BE6-BBAE-A7BDB689B6AE}" srcOrd="0" destOrd="0" presId="urn:microsoft.com/office/officeart/2005/8/layout/process1"/>
    <dgm:cxn modelId="{6B9A81E6-0046-4447-9D1B-F5E122B2739C}" type="presParOf" srcId="{B146778B-5A91-4C05-B753-56B21F4F5256}" destId="{82D66420-AD13-4AA1-AE05-010B7CB8E461}" srcOrd="4"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ABB4C1D-7EFF-4DBF-B71D-D7D6E721C914}" type="doc">
      <dgm:prSet loTypeId="urn:microsoft.com/office/officeart/2005/8/layout/process1" loCatId="process" qsTypeId="urn:microsoft.com/office/officeart/2005/8/quickstyle/simple4" qsCatId="simple" csTypeId="urn:microsoft.com/office/officeart/2005/8/colors/accent0_1" csCatId="mainScheme" phldr="1"/>
      <dgm:spPr/>
    </dgm:pt>
    <mc:AlternateContent xmlns:mc="http://schemas.openxmlformats.org/markup-compatibility/2006" xmlns:a14="http://schemas.microsoft.com/office/drawing/2010/main">
      <mc:Choice Requires="a14">
        <dgm:pt modelId="{3A0330D9-BF93-4C0E-BB5A-CA13DBCAD0CE}">
          <dgm:prSet phldrT="[Text]"/>
          <dgm:spPr/>
          <dgm:t>
            <a:bodyPr/>
            <a:lstStyle/>
            <a:p>
              <a:r>
                <a:rPr lang="en-US" altLang="zh-CN" dirty="0"/>
                <a:t>Spec </a:t>
              </a:r>
              <a14:m>
                <m:oMath xmlns:m="http://schemas.openxmlformats.org/officeDocument/2006/math">
                  <m:r>
                    <a:rPr lang="en-US" altLang="zh-CN" i="1" dirty="0" smtClean="0">
                      <a:latin typeface="Cambria Math" panose="02040503050406030204" pitchFamily="18" charset="0"/>
                    </a:rPr>
                    <m:t>𝑆</m:t>
                  </m:r>
                </m:oMath>
              </a14:m>
              <a:r>
                <a:rPr lang="en-US" altLang="zh-CN" dirty="0"/>
                <a:t> in FOL</a:t>
              </a:r>
              <a:endParaRPr lang="zh-CN" altLang="en-US" dirty="0"/>
            </a:p>
          </dgm:t>
        </dgm:pt>
      </mc:Choice>
      <mc:Fallback xmlns="">
        <dgm:pt modelId="{3A0330D9-BF93-4C0E-BB5A-CA13DBCAD0CE}">
          <dgm:prSet phldrT="[Text]"/>
          <dgm:spPr/>
          <dgm:t>
            <a:bodyPr/>
            <a:lstStyle/>
            <a:p>
              <a:r>
                <a:rPr lang="en-US" altLang="zh-CN" dirty="0"/>
                <a:t>Spec </a:t>
              </a:r>
              <a:r>
                <a:rPr lang="en-US" altLang="zh-CN" i="0" dirty="0">
                  <a:latin typeface="Cambria Math" panose="02040503050406030204" pitchFamily="18" charset="0"/>
                </a:rPr>
                <a:t>𝑆</a:t>
              </a:r>
              <a:r>
                <a:rPr lang="en-US" altLang="zh-CN" dirty="0"/>
                <a:t> in FOL</a:t>
              </a:r>
              <a:endParaRPr lang="zh-CN" altLang="en-US" dirty="0"/>
            </a:p>
          </dgm:t>
        </dgm:pt>
      </mc:Fallback>
    </mc:AlternateContent>
    <dgm:pt modelId="{C5E553DF-F7EC-4EED-B17E-E5DB88255F39}" type="parTrans" cxnId="{3B2A795C-7DB0-4186-B5DD-2B9466D813EC}">
      <dgm:prSet/>
      <dgm:spPr/>
      <dgm:t>
        <a:bodyPr/>
        <a:lstStyle/>
        <a:p>
          <a:endParaRPr lang="zh-CN" altLang="en-US"/>
        </a:p>
      </dgm:t>
    </dgm:pt>
    <dgm:pt modelId="{78417EDE-67BC-4D74-9D0A-12A882C535DF}" type="sibTrans" cxnId="{3B2A795C-7DB0-4186-B5DD-2B9466D813EC}">
      <dgm:prSet/>
      <dgm:spPr/>
      <dgm:t>
        <a:bodyPr/>
        <a:lstStyle/>
        <a:p>
          <a:endParaRPr lang="zh-CN" altLang="en-US"/>
        </a:p>
      </dgm:t>
    </dgm:pt>
    <dgm:pt modelId="{C5FDE3B5-9EF2-4D84-98D6-7B400BAD71F2}">
      <dgm:prSet phldrT="[Text]"/>
      <dgm:spPr/>
      <dgm:t>
        <a:bodyPr/>
        <a:lstStyle/>
        <a:p>
          <a:r>
            <a:rPr lang="en-US" altLang="zh-CN" dirty="0" err="1"/>
            <a:t>MaxSAT</a:t>
          </a:r>
          <a:r>
            <a:rPr lang="en-US" altLang="zh-CN" dirty="0"/>
            <a:t> Problem</a:t>
          </a:r>
          <a:endParaRPr lang="zh-CN" altLang="en-US" dirty="0"/>
        </a:p>
      </dgm:t>
    </dgm:pt>
    <dgm:pt modelId="{D7146BA5-A67C-4CAA-BD91-938F348A5B77}" type="parTrans" cxnId="{F08AB636-5CEB-4E88-92B5-B5F283E0B339}">
      <dgm:prSet/>
      <dgm:spPr/>
      <dgm:t>
        <a:bodyPr/>
        <a:lstStyle/>
        <a:p>
          <a:endParaRPr lang="zh-CN" altLang="en-US"/>
        </a:p>
      </dgm:t>
    </dgm:pt>
    <dgm:pt modelId="{A668CF7C-18B3-4F5F-84D7-675BE99A36B8}" type="sibTrans" cxnId="{F08AB636-5CEB-4E88-92B5-B5F283E0B339}">
      <dgm:prSet/>
      <dgm:spPr/>
      <dgm:t>
        <a:bodyPr/>
        <a:lstStyle/>
        <a:p>
          <a:endParaRPr lang="zh-CN" altLang="en-US"/>
        </a:p>
      </dgm:t>
    </dgm:pt>
    <mc:AlternateContent xmlns:mc="http://schemas.openxmlformats.org/markup-compatibility/2006" xmlns:a14="http://schemas.microsoft.com/office/drawing/2010/main">
      <mc:Choice Requires="a14">
        <dgm:pt modelId="{A217E0E0-0971-482A-B9DC-BDE856ED2B8B}">
          <dgm:prSet phldrT="[Text]"/>
          <dgm:spPr/>
          <dgm:t>
            <a:bodyPr/>
            <a:lstStyle/>
            <a:p>
              <a:r>
                <a:rPr lang="en-US" altLang="zh-CN" dirty="0"/>
                <a:t>A model</a:t>
              </a:r>
            </a:p>
            <a:p>
              <a:pPr/>
              <a14:m>
                <m:oMathPara xmlns:m="http://schemas.openxmlformats.org/officeDocument/2006/math">
                  <m:oMathParaPr>
                    <m:jc m:val="centerGroup"/>
                  </m:oMathParaPr>
                  <m:oMath xmlns:m="http://schemas.openxmlformats.org/officeDocument/2006/math">
                    <m:r>
                      <a:rPr lang="en-US" altLang="zh-CN" i="1" dirty="0" smtClean="0">
                        <a:latin typeface="Cambria Math" panose="02040503050406030204" pitchFamily="18" charset="0"/>
                      </a:rPr>
                      <m:t>𝑀</m:t>
                    </m:r>
                    <m:r>
                      <a:rPr lang="en-US" altLang="zh-CN" i="1" dirty="0" smtClean="0">
                        <a:latin typeface="Cambria Math" panose="02040503050406030204" pitchFamily="18" charset="0"/>
                        <a:ea typeface="Cambria Math" panose="02040503050406030204" pitchFamily="18" charset="0"/>
                      </a:rPr>
                      <m:t>⊨</m:t>
                    </m:r>
                    <m:r>
                      <a:rPr lang="en-US" altLang="zh-CN" i="1" dirty="0" smtClean="0">
                        <a:latin typeface="Cambria Math" panose="02040503050406030204" pitchFamily="18" charset="0"/>
                      </a:rPr>
                      <m:t>𝑆</m:t>
                    </m:r>
                  </m:oMath>
                </m:oMathPara>
              </a14:m>
              <a:endParaRPr lang="zh-CN" altLang="en-US" dirty="0"/>
            </a:p>
          </dgm:t>
        </dgm:pt>
      </mc:Choice>
      <mc:Fallback xmlns="">
        <dgm:pt modelId="{A217E0E0-0971-482A-B9DC-BDE856ED2B8B}">
          <dgm:prSet phldrT="[Text]"/>
          <dgm:spPr/>
          <dgm:t>
            <a:bodyPr/>
            <a:lstStyle/>
            <a:p>
              <a:r>
                <a:rPr lang="en-US" altLang="zh-CN" dirty="0"/>
                <a:t>A model</a:t>
              </a:r>
            </a:p>
            <a:p>
              <a:r>
                <a:rPr lang="en-US" altLang="zh-CN" i="0" dirty="0">
                  <a:latin typeface="Cambria Math" panose="02040503050406030204" pitchFamily="18" charset="0"/>
                </a:rPr>
                <a:t>𝑀</a:t>
              </a:r>
              <a:r>
                <a:rPr lang="en-US" altLang="zh-CN" i="0" dirty="0">
                  <a:latin typeface="Cambria Math" panose="02040503050406030204" pitchFamily="18" charset="0"/>
                  <a:ea typeface="Cambria Math" panose="02040503050406030204" pitchFamily="18" charset="0"/>
                </a:rPr>
                <a:t>⊨</a:t>
              </a:r>
              <a:r>
                <a:rPr lang="en-US" altLang="zh-CN" i="0" dirty="0">
                  <a:latin typeface="Cambria Math" panose="02040503050406030204" pitchFamily="18" charset="0"/>
                </a:rPr>
                <a:t>𝑆</a:t>
              </a:r>
              <a:endParaRPr lang="zh-CN" altLang="en-US" dirty="0"/>
            </a:p>
          </dgm:t>
        </dgm:pt>
      </mc:Fallback>
    </mc:AlternateContent>
    <dgm:pt modelId="{D8992DA5-6B64-4466-B570-5D9C05871901}" type="parTrans" cxnId="{3CF898CE-4A62-42DD-B22E-E2C2CCF359D2}">
      <dgm:prSet/>
      <dgm:spPr/>
      <dgm:t>
        <a:bodyPr/>
        <a:lstStyle/>
        <a:p>
          <a:endParaRPr lang="zh-CN" altLang="en-US"/>
        </a:p>
      </dgm:t>
    </dgm:pt>
    <dgm:pt modelId="{A55F4050-13C1-41C0-A811-A8BA31C69538}" type="sibTrans" cxnId="{3CF898CE-4A62-42DD-B22E-E2C2CCF359D2}">
      <dgm:prSet/>
      <dgm:spPr/>
      <dgm:t>
        <a:bodyPr/>
        <a:lstStyle/>
        <a:p>
          <a:endParaRPr lang="zh-CN" altLang="en-US"/>
        </a:p>
      </dgm:t>
    </dgm:pt>
    <dgm:pt modelId="{A0E95F34-62D0-4C4E-B80F-7EF424B775A2}">
      <dgm:prSet/>
      <dgm:spPr/>
      <dgm:t>
        <a:bodyPr/>
        <a:lstStyle/>
        <a:p>
          <a:r>
            <a:rPr lang="en-US" altLang="zh-CN" dirty="0"/>
            <a:t>Boolean Formula with Priorities</a:t>
          </a:r>
          <a:endParaRPr lang="zh-CN" altLang="en-US" dirty="0"/>
        </a:p>
      </dgm:t>
    </dgm:pt>
    <dgm:pt modelId="{33056E6E-CF09-4130-BDF5-ED54C3110410}" type="parTrans" cxnId="{6AD9420F-6B0E-4333-A0BF-E5CD7CF4467A}">
      <dgm:prSet/>
      <dgm:spPr/>
      <dgm:t>
        <a:bodyPr/>
        <a:lstStyle/>
        <a:p>
          <a:endParaRPr lang="zh-CN" altLang="en-US"/>
        </a:p>
      </dgm:t>
    </dgm:pt>
    <dgm:pt modelId="{CB46A7DE-715A-4524-97BA-75923442D68B}" type="sibTrans" cxnId="{6AD9420F-6B0E-4333-A0BF-E5CD7CF4467A}">
      <dgm:prSet/>
      <dgm:spPr/>
      <dgm:t>
        <a:bodyPr/>
        <a:lstStyle/>
        <a:p>
          <a:endParaRPr lang="zh-CN" altLang="en-US"/>
        </a:p>
      </dgm:t>
    </dgm:pt>
    <dgm:pt modelId="{B146778B-5A91-4C05-B753-56B21F4F5256}" type="pres">
      <dgm:prSet presAssocID="{BABB4C1D-7EFF-4DBF-B71D-D7D6E721C914}" presName="Name0" presStyleCnt="0">
        <dgm:presLayoutVars>
          <dgm:dir/>
          <dgm:resizeHandles val="exact"/>
        </dgm:presLayoutVars>
      </dgm:prSet>
      <dgm:spPr/>
    </dgm:pt>
    <dgm:pt modelId="{7AB3CDFF-3AA2-4FA3-B377-C8FCDFE8BC87}" type="pres">
      <dgm:prSet presAssocID="{3A0330D9-BF93-4C0E-BB5A-CA13DBCAD0CE}" presName="node" presStyleLbl="node1" presStyleIdx="0" presStyleCnt="4">
        <dgm:presLayoutVars>
          <dgm:bulletEnabled val="1"/>
        </dgm:presLayoutVars>
      </dgm:prSet>
      <dgm:spPr/>
    </dgm:pt>
    <dgm:pt modelId="{1A7C98AD-2CDE-4597-B9C1-CCE41F1F3111}" type="pres">
      <dgm:prSet presAssocID="{78417EDE-67BC-4D74-9D0A-12A882C535DF}" presName="sibTrans" presStyleLbl="sibTrans2D1" presStyleIdx="0" presStyleCnt="3"/>
      <dgm:spPr/>
    </dgm:pt>
    <dgm:pt modelId="{E17EA1D4-4AE6-4C5A-92EB-627EC0F3B89B}" type="pres">
      <dgm:prSet presAssocID="{78417EDE-67BC-4D74-9D0A-12A882C535DF}" presName="connectorText" presStyleLbl="sibTrans2D1" presStyleIdx="0" presStyleCnt="3"/>
      <dgm:spPr/>
    </dgm:pt>
    <dgm:pt modelId="{654462B4-8BEB-4E8A-85D7-67360D4DBE21}" type="pres">
      <dgm:prSet presAssocID="{A0E95F34-62D0-4C4E-B80F-7EF424B775A2}" presName="node" presStyleLbl="node1" presStyleIdx="1" presStyleCnt="4">
        <dgm:presLayoutVars>
          <dgm:bulletEnabled val="1"/>
        </dgm:presLayoutVars>
      </dgm:prSet>
      <dgm:spPr/>
    </dgm:pt>
    <dgm:pt modelId="{14C906BD-9648-4234-978A-39B2FAA14945}" type="pres">
      <dgm:prSet presAssocID="{CB46A7DE-715A-4524-97BA-75923442D68B}" presName="sibTrans" presStyleLbl="sibTrans2D1" presStyleIdx="1" presStyleCnt="3"/>
      <dgm:spPr/>
    </dgm:pt>
    <dgm:pt modelId="{C43DE485-3D38-4A73-B131-E2333EC4920E}" type="pres">
      <dgm:prSet presAssocID="{CB46A7DE-715A-4524-97BA-75923442D68B}" presName="connectorText" presStyleLbl="sibTrans2D1" presStyleIdx="1" presStyleCnt="3"/>
      <dgm:spPr/>
    </dgm:pt>
    <dgm:pt modelId="{08AB293F-405A-4658-82D6-0F13940A9F05}" type="pres">
      <dgm:prSet presAssocID="{C5FDE3B5-9EF2-4D84-98D6-7B400BAD71F2}" presName="node" presStyleLbl="node1" presStyleIdx="2" presStyleCnt="4">
        <dgm:presLayoutVars>
          <dgm:bulletEnabled val="1"/>
        </dgm:presLayoutVars>
      </dgm:prSet>
      <dgm:spPr/>
    </dgm:pt>
    <dgm:pt modelId="{9B694075-5005-411C-ACE5-1636099D42A1}" type="pres">
      <dgm:prSet presAssocID="{A668CF7C-18B3-4F5F-84D7-675BE99A36B8}" presName="sibTrans" presStyleLbl="sibTrans2D1" presStyleIdx="2" presStyleCnt="3"/>
      <dgm:spPr/>
    </dgm:pt>
    <dgm:pt modelId="{004E1A9D-3E2E-4BE6-BBAE-A7BDB689B6AE}" type="pres">
      <dgm:prSet presAssocID="{A668CF7C-18B3-4F5F-84D7-675BE99A36B8}" presName="connectorText" presStyleLbl="sibTrans2D1" presStyleIdx="2" presStyleCnt="3"/>
      <dgm:spPr/>
    </dgm:pt>
    <dgm:pt modelId="{82D66420-AD13-4AA1-AE05-010B7CB8E461}" type="pres">
      <dgm:prSet presAssocID="{A217E0E0-0971-482A-B9DC-BDE856ED2B8B}" presName="node" presStyleLbl="node1" presStyleIdx="3" presStyleCnt="4">
        <dgm:presLayoutVars>
          <dgm:bulletEnabled val="1"/>
        </dgm:presLayoutVars>
      </dgm:prSet>
      <dgm:spPr/>
    </dgm:pt>
  </dgm:ptLst>
  <dgm:cxnLst>
    <dgm:cxn modelId="{3B1F0509-65BC-45B6-9B2C-E0266446F48A}" type="presOf" srcId="{78417EDE-67BC-4D74-9D0A-12A882C535DF}" destId="{E17EA1D4-4AE6-4C5A-92EB-627EC0F3B89B}" srcOrd="1" destOrd="0" presId="urn:microsoft.com/office/officeart/2005/8/layout/process1"/>
    <dgm:cxn modelId="{3D76E70E-6B45-4BB8-93D9-A7C9892B7A1F}" type="presOf" srcId="{78417EDE-67BC-4D74-9D0A-12A882C535DF}" destId="{1A7C98AD-2CDE-4597-B9C1-CCE41F1F3111}" srcOrd="0" destOrd="0" presId="urn:microsoft.com/office/officeart/2005/8/layout/process1"/>
    <dgm:cxn modelId="{6AD9420F-6B0E-4333-A0BF-E5CD7CF4467A}" srcId="{BABB4C1D-7EFF-4DBF-B71D-D7D6E721C914}" destId="{A0E95F34-62D0-4C4E-B80F-7EF424B775A2}" srcOrd="1" destOrd="0" parTransId="{33056E6E-CF09-4130-BDF5-ED54C3110410}" sibTransId="{CB46A7DE-715A-4524-97BA-75923442D68B}"/>
    <dgm:cxn modelId="{2B2A0736-4B21-472E-9EDD-757ABDDA3167}" type="presOf" srcId="{A217E0E0-0971-482A-B9DC-BDE856ED2B8B}" destId="{82D66420-AD13-4AA1-AE05-010B7CB8E461}" srcOrd="0" destOrd="0" presId="urn:microsoft.com/office/officeart/2005/8/layout/process1"/>
    <dgm:cxn modelId="{F08AB636-5CEB-4E88-92B5-B5F283E0B339}" srcId="{BABB4C1D-7EFF-4DBF-B71D-D7D6E721C914}" destId="{C5FDE3B5-9EF2-4D84-98D6-7B400BAD71F2}" srcOrd="2" destOrd="0" parTransId="{D7146BA5-A67C-4CAA-BD91-938F348A5B77}" sibTransId="{A668CF7C-18B3-4F5F-84D7-675BE99A36B8}"/>
    <dgm:cxn modelId="{FA822738-A5C9-4166-A7A6-5CC5B9CE8805}" type="presOf" srcId="{A668CF7C-18B3-4F5F-84D7-675BE99A36B8}" destId="{004E1A9D-3E2E-4BE6-BBAE-A7BDB689B6AE}" srcOrd="1" destOrd="0" presId="urn:microsoft.com/office/officeart/2005/8/layout/process1"/>
    <dgm:cxn modelId="{3B2A795C-7DB0-4186-B5DD-2B9466D813EC}" srcId="{BABB4C1D-7EFF-4DBF-B71D-D7D6E721C914}" destId="{3A0330D9-BF93-4C0E-BB5A-CA13DBCAD0CE}" srcOrd="0" destOrd="0" parTransId="{C5E553DF-F7EC-4EED-B17E-E5DB88255F39}" sibTransId="{78417EDE-67BC-4D74-9D0A-12A882C535DF}"/>
    <dgm:cxn modelId="{507F624C-854D-4465-9F9E-3EDD2127105B}" type="presOf" srcId="{A0E95F34-62D0-4C4E-B80F-7EF424B775A2}" destId="{654462B4-8BEB-4E8A-85D7-67360D4DBE21}" srcOrd="0" destOrd="0" presId="urn:microsoft.com/office/officeart/2005/8/layout/process1"/>
    <dgm:cxn modelId="{DB64D251-5D21-4D9A-9D55-D79C62280DFA}" type="presOf" srcId="{CB46A7DE-715A-4524-97BA-75923442D68B}" destId="{14C906BD-9648-4234-978A-39B2FAA14945}" srcOrd="0" destOrd="0" presId="urn:microsoft.com/office/officeart/2005/8/layout/process1"/>
    <dgm:cxn modelId="{5B5ED58C-63BE-46A7-8338-7FCC28F4CD03}" type="presOf" srcId="{3A0330D9-BF93-4C0E-BB5A-CA13DBCAD0CE}" destId="{7AB3CDFF-3AA2-4FA3-B377-C8FCDFE8BC87}" srcOrd="0" destOrd="0" presId="urn:microsoft.com/office/officeart/2005/8/layout/process1"/>
    <dgm:cxn modelId="{852CDA93-BCF7-41E0-BCC2-07539A65EACB}" type="presOf" srcId="{CB46A7DE-715A-4524-97BA-75923442D68B}" destId="{C43DE485-3D38-4A73-B131-E2333EC4920E}" srcOrd="1" destOrd="0" presId="urn:microsoft.com/office/officeart/2005/8/layout/process1"/>
    <dgm:cxn modelId="{CAF76D95-9E91-4BBA-8D4D-B606A5104B7C}" type="presOf" srcId="{BABB4C1D-7EFF-4DBF-B71D-D7D6E721C914}" destId="{B146778B-5A91-4C05-B753-56B21F4F5256}" srcOrd="0" destOrd="0" presId="urn:microsoft.com/office/officeart/2005/8/layout/process1"/>
    <dgm:cxn modelId="{DFFBDDB0-224F-4F12-B12B-6CCA87FA7835}" type="presOf" srcId="{C5FDE3B5-9EF2-4D84-98D6-7B400BAD71F2}" destId="{08AB293F-405A-4658-82D6-0F13940A9F05}" srcOrd="0" destOrd="0" presId="urn:microsoft.com/office/officeart/2005/8/layout/process1"/>
    <dgm:cxn modelId="{3CF898CE-4A62-42DD-B22E-E2C2CCF359D2}" srcId="{BABB4C1D-7EFF-4DBF-B71D-D7D6E721C914}" destId="{A217E0E0-0971-482A-B9DC-BDE856ED2B8B}" srcOrd="3" destOrd="0" parTransId="{D8992DA5-6B64-4466-B570-5D9C05871901}" sibTransId="{A55F4050-13C1-41C0-A811-A8BA31C69538}"/>
    <dgm:cxn modelId="{94147AF4-094C-4C55-91D1-1150D3129F17}" type="presOf" srcId="{A668CF7C-18B3-4F5F-84D7-675BE99A36B8}" destId="{9B694075-5005-411C-ACE5-1636099D42A1}" srcOrd="0" destOrd="0" presId="urn:microsoft.com/office/officeart/2005/8/layout/process1"/>
    <dgm:cxn modelId="{0A3269A2-81AF-455B-90FD-8A1EC0A46B38}" type="presParOf" srcId="{B146778B-5A91-4C05-B753-56B21F4F5256}" destId="{7AB3CDFF-3AA2-4FA3-B377-C8FCDFE8BC87}" srcOrd="0" destOrd="0" presId="urn:microsoft.com/office/officeart/2005/8/layout/process1"/>
    <dgm:cxn modelId="{4486CD81-2C1D-47A9-8C63-D46AA9783D63}" type="presParOf" srcId="{B146778B-5A91-4C05-B753-56B21F4F5256}" destId="{1A7C98AD-2CDE-4597-B9C1-CCE41F1F3111}" srcOrd="1" destOrd="0" presId="urn:microsoft.com/office/officeart/2005/8/layout/process1"/>
    <dgm:cxn modelId="{440A1B88-1039-40D0-809A-C456EB82B230}" type="presParOf" srcId="{1A7C98AD-2CDE-4597-B9C1-CCE41F1F3111}" destId="{E17EA1D4-4AE6-4C5A-92EB-627EC0F3B89B}" srcOrd="0" destOrd="0" presId="urn:microsoft.com/office/officeart/2005/8/layout/process1"/>
    <dgm:cxn modelId="{05E9617A-3FC9-48DF-A86A-F4B510A1103B}" type="presParOf" srcId="{B146778B-5A91-4C05-B753-56B21F4F5256}" destId="{654462B4-8BEB-4E8A-85D7-67360D4DBE21}" srcOrd="2" destOrd="0" presId="urn:microsoft.com/office/officeart/2005/8/layout/process1"/>
    <dgm:cxn modelId="{70726E2A-0266-4256-83AB-32E345E46A2D}" type="presParOf" srcId="{B146778B-5A91-4C05-B753-56B21F4F5256}" destId="{14C906BD-9648-4234-978A-39B2FAA14945}" srcOrd="3" destOrd="0" presId="urn:microsoft.com/office/officeart/2005/8/layout/process1"/>
    <dgm:cxn modelId="{E818FF4C-C01E-4EFE-B49E-B7D1F8452EE2}" type="presParOf" srcId="{14C906BD-9648-4234-978A-39B2FAA14945}" destId="{C43DE485-3D38-4A73-B131-E2333EC4920E}" srcOrd="0" destOrd="0" presId="urn:microsoft.com/office/officeart/2005/8/layout/process1"/>
    <dgm:cxn modelId="{E92E2F56-FBD8-465B-89E2-62A238088819}" type="presParOf" srcId="{B146778B-5A91-4C05-B753-56B21F4F5256}" destId="{08AB293F-405A-4658-82D6-0F13940A9F05}" srcOrd="4" destOrd="0" presId="urn:microsoft.com/office/officeart/2005/8/layout/process1"/>
    <dgm:cxn modelId="{63A2003C-5433-42FE-A53A-F9AB3C17FE10}" type="presParOf" srcId="{B146778B-5A91-4C05-B753-56B21F4F5256}" destId="{9B694075-5005-411C-ACE5-1636099D42A1}" srcOrd="5" destOrd="0" presId="urn:microsoft.com/office/officeart/2005/8/layout/process1"/>
    <dgm:cxn modelId="{89A5380C-08CD-4516-BFF1-262FADEA4AFF}" type="presParOf" srcId="{9B694075-5005-411C-ACE5-1636099D42A1}" destId="{004E1A9D-3E2E-4BE6-BBAE-A7BDB689B6AE}" srcOrd="0" destOrd="0" presId="urn:microsoft.com/office/officeart/2005/8/layout/process1"/>
    <dgm:cxn modelId="{6B9A81E6-0046-4447-9D1B-F5E122B2739C}" type="presParOf" srcId="{B146778B-5A91-4C05-B753-56B21F4F5256}" destId="{82D66420-AD13-4AA1-AE05-010B7CB8E461}"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ABB4C1D-7EFF-4DBF-B71D-D7D6E721C914}" type="doc">
      <dgm:prSet loTypeId="urn:microsoft.com/office/officeart/2005/8/layout/process1" loCatId="process" qsTypeId="urn:microsoft.com/office/officeart/2005/8/quickstyle/simple4" qsCatId="simple" csTypeId="urn:microsoft.com/office/officeart/2005/8/colors/accent0_1" csCatId="mainScheme" phldr="1"/>
      <dgm:spPr/>
    </dgm:pt>
    <dgm:pt modelId="{3A0330D9-BF93-4C0E-BB5A-CA13DBCAD0CE}">
      <dgm:prSet phldrT="[Text]"/>
      <dgm:spPr>
        <a:blipFill>
          <a:blip xmlns:r="http://schemas.openxmlformats.org/officeDocument/2006/relationships" r:embed="rId1"/>
          <a:stretch>
            <a:fillRect/>
          </a:stretch>
        </a:blipFill>
      </dgm:spPr>
      <dgm:t>
        <a:bodyPr/>
        <a:lstStyle/>
        <a:p>
          <a:r>
            <a:rPr lang="zh-CN" altLang="en-US">
              <a:noFill/>
            </a:rPr>
            <a:t> </a:t>
          </a:r>
        </a:p>
      </dgm:t>
    </dgm:pt>
    <dgm:pt modelId="{C5E553DF-F7EC-4EED-B17E-E5DB88255F39}" type="parTrans" cxnId="{3B2A795C-7DB0-4186-B5DD-2B9466D813EC}">
      <dgm:prSet/>
      <dgm:spPr/>
      <dgm:t>
        <a:bodyPr/>
        <a:lstStyle/>
        <a:p>
          <a:endParaRPr lang="zh-CN" altLang="en-US"/>
        </a:p>
      </dgm:t>
    </dgm:pt>
    <dgm:pt modelId="{78417EDE-67BC-4D74-9D0A-12A882C535DF}" type="sibTrans" cxnId="{3B2A795C-7DB0-4186-B5DD-2B9466D813EC}">
      <dgm:prSet/>
      <dgm:spPr/>
      <dgm:t>
        <a:bodyPr/>
        <a:lstStyle/>
        <a:p>
          <a:endParaRPr lang="zh-CN" altLang="en-US"/>
        </a:p>
      </dgm:t>
    </dgm:pt>
    <dgm:pt modelId="{C5FDE3B5-9EF2-4D84-98D6-7B400BAD71F2}">
      <dgm:prSet phldrT="[Text]"/>
      <dgm:spPr/>
      <dgm:t>
        <a:bodyPr/>
        <a:lstStyle/>
        <a:p>
          <a:r>
            <a:rPr lang="en-US" altLang="zh-CN" dirty="0" err="1"/>
            <a:t>MaxSAT</a:t>
          </a:r>
          <a:r>
            <a:rPr lang="en-US" altLang="zh-CN" dirty="0"/>
            <a:t> Problem</a:t>
          </a:r>
          <a:endParaRPr lang="zh-CN" altLang="en-US" dirty="0"/>
        </a:p>
      </dgm:t>
    </dgm:pt>
    <dgm:pt modelId="{D7146BA5-A67C-4CAA-BD91-938F348A5B77}" type="parTrans" cxnId="{F08AB636-5CEB-4E88-92B5-B5F283E0B339}">
      <dgm:prSet/>
      <dgm:spPr/>
      <dgm:t>
        <a:bodyPr/>
        <a:lstStyle/>
        <a:p>
          <a:endParaRPr lang="zh-CN" altLang="en-US"/>
        </a:p>
      </dgm:t>
    </dgm:pt>
    <dgm:pt modelId="{A668CF7C-18B3-4F5F-84D7-675BE99A36B8}" type="sibTrans" cxnId="{F08AB636-5CEB-4E88-92B5-B5F283E0B339}">
      <dgm:prSet/>
      <dgm:spPr/>
      <dgm:t>
        <a:bodyPr/>
        <a:lstStyle/>
        <a:p>
          <a:endParaRPr lang="zh-CN" altLang="en-US"/>
        </a:p>
      </dgm:t>
    </dgm:pt>
    <dgm:pt modelId="{A217E0E0-0971-482A-B9DC-BDE856ED2B8B}">
      <dgm:prSet phldrT="[Text]"/>
      <dgm:spPr>
        <a:blipFill>
          <a:blip xmlns:r="http://schemas.openxmlformats.org/officeDocument/2006/relationships" r:embed="rId2"/>
          <a:stretch>
            <a:fillRect/>
          </a:stretch>
        </a:blipFill>
      </dgm:spPr>
      <dgm:t>
        <a:bodyPr/>
        <a:lstStyle/>
        <a:p>
          <a:r>
            <a:rPr lang="zh-CN" altLang="en-US">
              <a:noFill/>
            </a:rPr>
            <a:t> </a:t>
          </a:r>
        </a:p>
      </dgm:t>
    </dgm:pt>
    <dgm:pt modelId="{D8992DA5-6B64-4466-B570-5D9C05871901}" type="parTrans" cxnId="{3CF898CE-4A62-42DD-B22E-E2C2CCF359D2}">
      <dgm:prSet/>
      <dgm:spPr/>
      <dgm:t>
        <a:bodyPr/>
        <a:lstStyle/>
        <a:p>
          <a:endParaRPr lang="zh-CN" altLang="en-US"/>
        </a:p>
      </dgm:t>
    </dgm:pt>
    <dgm:pt modelId="{A55F4050-13C1-41C0-A811-A8BA31C69538}" type="sibTrans" cxnId="{3CF898CE-4A62-42DD-B22E-E2C2CCF359D2}">
      <dgm:prSet/>
      <dgm:spPr/>
      <dgm:t>
        <a:bodyPr/>
        <a:lstStyle/>
        <a:p>
          <a:endParaRPr lang="zh-CN" altLang="en-US"/>
        </a:p>
      </dgm:t>
    </dgm:pt>
    <dgm:pt modelId="{A0E95F34-62D0-4C4E-B80F-7EF424B775A2}">
      <dgm:prSet/>
      <dgm:spPr/>
      <dgm:t>
        <a:bodyPr/>
        <a:lstStyle/>
        <a:p>
          <a:r>
            <a:rPr lang="en-US" altLang="zh-CN" dirty="0"/>
            <a:t>Boolean Formula with Priorities</a:t>
          </a:r>
          <a:endParaRPr lang="zh-CN" altLang="en-US" dirty="0"/>
        </a:p>
      </dgm:t>
    </dgm:pt>
    <dgm:pt modelId="{33056E6E-CF09-4130-BDF5-ED54C3110410}" type="parTrans" cxnId="{6AD9420F-6B0E-4333-A0BF-E5CD7CF4467A}">
      <dgm:prSet/>
      <dgm:spPr/>
      <dgm:t>
        <a:bodyPr/>
        <a:lstStyle/>
        <a:p>
          <a:endParaRPr lang="zh-CN" altLang="en-US"/>
        </a:p>
      </dgm:t>
    </dgm:pt>
    <dgm:pt modelId="{CB46A7DE-715A-4524-97BA-75923442D68B}" type="sibTrans" cxnId="{6AD9420F-6B0E-4333-A0BF-E5CD7CF4467A}">
      <dgm:prSet/>
      <dgm:spPr/>
      <dgm:t>
        <a:bodyPr/>
        <a:lstStyle/>
        <a:p>
          <a:endParaRPr lang="zh-CN" altLang="en-US"/>
        </a:p>
      </dgm:t>
    </dgm:pt>
    <dgm:pt modelId="{B146778B-5A91-4C05-B753-56B21F4F5256}" type="pres">
      <dgm:prSet presAssocID="{BABB4C1D-7EFF-4DBF-B71D-D7D6E721C914}" presName="Name0" presStyleCnt="0">
        <dgm:presLayoutVars>
          <dgm:dir/>
          <dgm:resizeHandles val="exact"/>
        </dgm:presLayoutVars>
      </dgm:prSet>
      <dgm:spPr/>
    </dgm:pt>
    <dgm:pt modelId="{7AB3CDFF-3AA2-4FA3-B377-C8FCDFE8BC87}" type="pres">
      <dgm:prSet presAssocID="{3A0330D9-BF93-4C0E-BB5A-CA13DBCAD0CE}" presName="node" presStyleLbl="node1" presStyleIdx="0" presStyleCnt="4">
        <dgm:presLayoutVars>
          <dgm:bulletEnabled val="1"/>
        </dgm:presLayoutVars>
      </dgm:prSet>
      <dgm:spPr/>
    </dgm:pt>
    <dgm:pt modelId="{1A7C98AD-2CDE-4597-B9C1-CCE41F1F3111}" type="pres">
      <dgm:prSet presAssocID="{78417EDE-67BC-4D74-9D0A-12A882C535DF}" presName="sibTrans" presStyleLbl="sibTrans2D1" presStyleIdx="0" presStyleCnt="3"/>
      <dgm:spPr/>
    </dgm:pt>
    <dgm:pt modelId="{E17EA1D4-4AE6-4C5A-92EB-627EC0F3B89B}" type="pres">
      <dgm:prSet presAssocID="{78417EDE-67BC-4D74-9D0A-12A882C535DF}" presName="connectorText" presStyleLbl="sibTrans2D1" presStyleIdx="0" presStyleCnt="3"/>
      <dgm:spPr/>
    </dgm:pt>
    <dgm:pt modelId="{654462B4-8BEB-4E8A-85D7-67360D4DBE21}" type="pres">
      <dgm:prSet presAssocID="{A0E95F34-62D0-4C4E-B80F-7EF424B775A2}" presName="node" presStyleLbl="node1" presStyleIdx="1" presStyleCnt="4">
        <dgm:presLayoutVars>
          <dgm:bulletEnabled val="1"/>
        </dgm:presLayoutVars>
      </dgm:prSet>
      <dgm:spPr/>
    </dgm:pt>
    <dgm:pt modelId="{14C906BD-9648-4234-978A-39B2FAA14945}" type="pres">
      <dgm:prSet presAssocID="{CB46A7DE-715A-4524-97BA-75923442D68B}" presName="sibTrans" presStyleLbl="sibTrans2D1" presStyleIdx="1" presStyleCnt="3"/>
      <dgm:spPr/>
    </dgm:pt>
    <dgm:pt modelId="{C43DE485-3D38-4A73-B131-E2333EC4920E}" type="pres">
      <dgm:prSet presAssocID="{CB46A7DE-715A-4524-97BA-75923442D68B}" presName="connectorText" presStyleLbl="sibTrans2D1" presStyleIdx="1" presStyleCnt="3"/>
      <dgm:spPr/>
    </dgm:pt>
    <dgm:pt modelId="{08AB293F-405A-4658-82D6-0F13940A9F05}" type="pres">
      <dgm:prSet presAssocID="{C5FDE3B5-9EF2-4D84-98D6-7B400BAD71F2}" presName="node" presStyleLbl="node1" presStyleIdx="2" presStyleCnt="4">
        <dgm:presLayoutVars>
          <dgm:bulletEnabled val="1"/>
        </dgm:presLayoutVars>
      </dgm:prSet>
      <dgm:spPr/>
    </dgm:pt>
    <dgm:pt modelId="{9B694075-5005-411C-ACE5-1636099D42A1}" type="pres">
      <dgm:prSet presAssocID="{A668CF7C-18B3-4F5F-84D7-675BE99A36B8}" presName="sibTrans" presStyleLbl="sibTrans2D1" presStyleIdx="2" presStyleCnt="3"/>
      <dgm:spPr/>
    </dgm:pt>
    <dgm:pt modelId="{004E1A9D-3E2E-4BE6-BBAE-A7BDB689B6AE}" type="pres">
      <dgm:prSet presAssocID="{A668CF7C-18B3-4F5F-84D7-675BE99A36B8}" presName="connectorText" presStyleLbl="sibTrans2D1" presStyleIdx="2" presStyleCnt="3"/>
      <dgm:spPr/>
    </dgm:pt>
    <dgm:pt modelId="{82D66420-AD13-4AA1-AE05-010B7CB8E461}" type="pres">
      <dgm:prSet presAssocID="{A217E0E0-0971-482A-B9DC-BDE856ED2B8B}" presName="node" presStyleLbl="node1" presStyleIdx="3" presStyleCnt="4">
        <dgm:presLayoutVars>
          <dgm:bulletEnabled val="1"/>
        </dgm:presLayoutVars>
      </dgm:prSet>
      <dgm:spPr/>
    </dgm:pt>
  </dgm:ptLst>
  <dgm:cxnLst>
    <dgm:cxn modelId="{3B1F0509-65BC-45B6-9B2C-E0266446F48A}" type="presOf" srcId="{78417EDE-67BC-4D74-9D0A-12A882C535DF}" destId="{E17EA1D4-4AE6-4C5A-92EB-627EC0F3B89B}" srcOrd="1" destOrd="0" presId="urn:microsoft.com/office/officeart/2005/8/layout/process1"/>
    <dgm:cxn modelId="{3D76E70E-6B45-4BB8-93D9-A7C9892B7A1F}" type="presOf" srcId="{78417EDE-67BC-4D74-9D0A-12A882C535DF}" destId="{1A7C98AD-2CDE-4597-B9C1-CCE41F1F3111}" srcOrd="0" destOrd="0" presId="urn:microsoft.com/office/officeart/2005/8/layout/process1"/>
    <dgm:cxn modelId="{6AD9420F-6B0E-4333-A0BF-E5CD7CF4467A}" srcId="{BABB4C1D-7EFF-4DBF-B71D-D7D6E721C914}" destId="{A0E95F34-62D0-4C4E-B80F-7EF424B775A2}" srcOrd="1" destOrd="0" parTransId="{33056E6E-CF09-4130-BDF5-ED54C3110410}" sibTransId="{CB46A7DE-715A-4524-97BA-75923442D68B}"/>
    <dgm:cxn modelId="{2B2A0736-4B21-472E-9EDD-757ABDDA3167}" type="presOf" srcId="{A217E0E0-0971-482A-B9DC-BDE856ED2B8B}" destId="{82D66420-AD13-4AA1-AE05-010B7CB8E461}" srcOrd="0" destOrd="0" presId="urn:microsoft.com/office/officeart/2005/8/layout/process1"/>
    <dgm:cxn modelId="{F08AB636-5CEB-4E88-92B5-B5F283E0B339}" srcId="{BABB4C1D-7EFF-4DBF-B71D-D7D6E721C914}" destId="{C5FDE3B5-9EF2-4D84-98D6-7B400BAD71F2}" srcOrd="2" destOrd="0" parTransId="{D7146BA5-A67C-4CAA-BD91-938F348A5B77}" sibTransId="{A668CF7C-18B3-4F5F-84D7-675BE99A36B8}"/>
    <dgm:cxn modelId="{FA822738-A5C9-4166-A7A6-5CC5B9CE8805}" type="presOf" srcId="{A668CF7C-18B3-4F5F-84D7-675BE99A36B8}" destId="{004E1A9D-3E2E-4BE6-BBAE-A7BDB689B6AE}" srcOrd="1" destOrd="0" presId="urn:microsoft.com/office/officeart/2005/8/layout/process1"/>
    <dgm:cxn modelId="{3B2A795C-7DB0-4186-B5DD-2B9466D813EC}" srcId="{BABB4C1D-7EFF-4DBF-B71D-D7D6E721C914}" destId="{3A0330D9-BF93-4C0E-BB5A-CA13DBCAD0CE}" srcOrd="0" destOrd="0" parTransId="{C5E553DF-F7EC-4EED-B17E-E5DB88255F39}" sibTransId="{78417EDE-67BC-4D74-9D0A-12A882C535DF}"/>
    <dgm:cxn modelId="{507F624C-854D-4465-9F9E-3EDD2127105B}" type="presOf" srcId="{A0E95F34-62D0-4C4E-B80F-7EF424B775A2}" destId="{654462B4-8BEB-4E8A-85D7-67360D4DBE21}" srcOrd="0" destOrd="0" presId="urn:microsoft.com/office/officeart/2005/8/layout/process1"/>
    <dgm:cxn modelId="{DB64D251-5D21-4D9A-9D55-D79C62280DFA}" type="presOf" srcId="{CB46A7DE-715A-4524-97BA-75923442D68B}" destId="{14C906BD-9648-4234-978A-39B2FAA14945}" srcOrd="0" destOrd="0" presId="urn:microsoft.com/office/officeart/2005/8/layout/process1"/>
    <dgm:cxn modelId="{5B5ED58C-63BE-46A7-8338-7FCC28F4CD03}" type="presOf" srcId="{3A0330D9-BF93-4C0E-BB5A-CA13DBCAD0CE}" destId="{7AB3CDFF-3AA2-4FA3-B377-C8FCDFE8BC87}" srcOrd="0" destOrd="0" presId="urn:microsoft.com/office/officeart/2005/8/layout/process1"/>
    <dgm:cxn modelId="{852CDA93-BCF7-41E0-BCC2-07539A65EACB}" type="presOf" srcId="{CB46A7DE-715A-4524-97BA-75923442D68B}" destId="{C43DE485-3D38-4A73-B131-E2333EC4920E}" srcOrd="1" destOrd="0" presId="urn:microsoft.com/office/officeart/2005/8/layout/process1"/>
    <dgm:cxn modelId="{CAF76D95-9E91-4BBA-8D4D-B606A5104B7C}" type="presOf" srcId="{BABB4C1D-7EFF-4DBF-B71D-D7D6E721C914}" destId="{B146778B-5A91-4C05-B753-56B21F4F5256}" srcOrd="0" destOrd="0" presId="urn:microsoft.com/office/officeart/2005/8/layout/process1"/>
    <dgm:cxn modelId="{DFFBDDB0-224F-4F12-B12B-6CCA87FA7835}" type="presOf" srcId="{C5FDE3B5-9EF2-4D84-98D6-7B400BAD71F2}" destId="{08AB293F-405A-4658-82D6-0F13940A9F05}" srcOrd="0" destOrd="0" presId="urn:microsoft.com/office/officeart/2005/8/layout/process1"/>
    <dgm:cxn modelId="{3CF898CE-4A62-42DD-B22E-E2C2CCF359D2}" srcId="{BABB4C1D-7EFF-4DBF-B71D-D7D6E721C914}" destId="{A217E0E0-0971-482A-B9DC-BDE856ED2B8B}" srcOrd="3" destOrd="0" parTransId="{D8992DA5-6B64-4466-B570-5D9C05871901}" sibTransId="{A55F4050-13C1-41C0-A811-A8BA31C69538}"/>
    <dgm:cxn modelId="{94147AF4-094C-4C55-91D1-1150D3129F17}" type="presOf" srcId="{A668CF7C-18B3-4F5F-84D7-675BE99A36B8}" destId="{9B694075-5005-411C-ACE5-1636099D42A1}" srcOrd="0" destOrd="0" presId="urn:microsoft.com/office/officeart/2005/8/layout/process1"/>
    <dgm:cxn modelId="{0A3269A2-81AF-455B-90FD-8A1EC0A46B38}" type="presParOf" srcId="{B146778B-5A91-4C05-B753-56B21F4F5256}" destId="{7AB3CDFF-3AA2-4FA3-B377-C8FCDFE8BC87}" srcOrd="0" destOrd="0" presId="urn:microsoft.com/office/officeart/2005/8/layout/process1"/>
    <dgm:cxn modelId="{4486CD81-2C1D-47A9-8C63-D46AA9783D63}" type="presParOf" srcId="{B146778B-5A91-4C05-B753-56B21F4F5256}" destId="{1A7C98AD-2CDE-4597-B9C1-CCE41F1F3111}" srcOrd="1" destOrd="0" presId="urn:microsoft.com/office/officeart/2005/8/layout/process1"/>
    <dgm:cxn modelId="{440A1B88-1039-40D0-809A-C456EB82B230}" type="presParOf" srcId="{1A7C98AD-2CDE-4597-B9C1-CCE41F1F3111}" destId="{E17EA1D4-4AE6-4C5A-92EB-627EC0F3B89B}" srcOrd="0" destOrd="0" presId="urn:microsoft.com/office/officeart/2005/8/layout/process1"/>
    <dgm:cxn modelId="{05E9617A-3FC9-48DF-A86A-F4B510A1103B}" type="presParOf" srcId="{B146778B-5A91-4C05-B753-56B21F4F5256}" destId="{654462B4-8BEB-4E8A-85D7-67360D4DBE21}" srcOrd="2" destOrd="0" presId="urn:microsoft.com/office/officeart/2005/8/layout/process1"/>
    <dgm:cxn modelId="{70726E2A-0266-4256-83AB-32E345E46A2D}" type="presParOf" srcId="{B146778B-5A91-4C05-B753-56B21F4F5256}" destId="{14C906BD-9648-4234-978A-39B2FAA14945}" srcOrd="3" destOrd="0" presId="urn:microsoft.com/office/officeart/2005/8/layout/process1"/>
    <dgm:cxn modelId="{E818FF4C-C01E-4EFE-B49E-B7D1F8452EE2}" type="presParOf" srcId="{14C906BD-9648-4234-978A-39B2FAA14945}" destId="{C43DE485-3D38-4A73-B131-E2333EC4920E}" srcOrd="0" destOrd="0" presId="urn:microsoft.com/office/officeart/2005/8/layout/process1"/>
    <dgm:cxn modelId="{E92E2F56-FBD8-465B-89E2-62A238088819}" type="presParOf" srcId="{B146778B-5A91-4C05-B753-56B21F4F5256}" destId="{08AB293F-405A-4658-82D6-0F13940A9F05}" srcOrd="4" destOrd="0" presId="urn:microsoft.com/office/officeart/2005/8/layout/process1"/>
    <dgm:cxn modelId="{63A2003C-5433-42FE-A53A-F9AB3C17FE10}" type="presParOf" srcId="{B146778B-5A91-4C05-B753-56B21F4F5256}" destId="{9B694075-5005-411C-ACE5-1636099D42A1}" srcOrd="5" destOrd="0" presId="urn:microsoft.com/office/officeart/2005/8/layout/process1"/>
    <dgm:cxn modelId="{89A5380C-08CD-4516-BFF1-262FADEA4AFF}" type="presParOf" srcId="{9B694075-5005-411C-ACE5-1636099D42A1}" destId="{004E1A9D-3E2E-4BE6-BBAE-A7BDB689B6AE}" srcOrd="0" destOrd="0" presId="urn:microsoft.com/office/officeart/2005/8/layout/process1"/>
    <dgm:cxn modelId="{6B9A81E6-0046-4447-9D1B-F5E122B2739C}" type="presParOf" srcId="{B146778B-5A91-4C05-B753-56B21F4F5256}" destId="{82D66420-AD13-4AA1-AE05-010B7CB8E461}"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B3CDFF-3AA2-4FA3-B377-C8FCDFE8BC87}">
      <dsp:nvSpPr>
        <dsp:cNvPr id="0" name=""/>
        <dsp:cNvSpPr/>
      </dsp:nvSpPr>
      <dsp:spPr>
        <a:xfrm>
          <a:off x="7143" y="409310"/>
          <a:ext cx="2135187" cy="1281112"/>
        </a:xfrm>
        <a:prstGeom prst="roundRect">
          <a:avLst>
            <a:gd name="adj" fmla="val 10000"/>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ctr" defTabSz="1555750">
            <a:lnSpc>
              <a:spcPct val="90000"/>
            </a:lnSpc>
            <a:spcBef>
              <a:spcPct val="0"/>
            </a:spcBef>
            <a:spcAft>
              <a:spcPct val="35000"/>
            </a:spcAft>
            <a:buNone/>
          </a:pPr>
          <a:r>
            <a:rPr lang="en-US" altLang="zh-CN" sz="3500" kern="1200" dirty="0"/>
            <a:t>Spec </a:t>
          </a:r>
          <a14:m xmlns:a14="http://schemas.microsoft.com/office/drawing/2010/main">
            <m:oMath xmlns:m="http://schemas.openxmlformats.org/officeDocument/2006/math">
              <m:r>
                <a:rPr lang="en-US" altLang="zh-CN" sz="3500" i="1" kern="1200" dirty="0" smtClean="0">
                  <a:latin typeface="Cambria Math" panose="02040503050406030204" pitchFamily="18" charset="0"/>
                </a:rPr>
                <m:t>𝑆</m:t>
              </m:r>
            </m:oMath>
          </a14:m>
          <a:r>
            <a:rPr lang="en-US" altLang="zh-CN" sz="3500" kern="1200" dirty="0"/>
            <a:t> in FOL</a:t>
          </a:r>
          <a:endParaRPr lang="zh-CN" altLang="en-US" sz="3500" kern="1200" dirty="0"/>
        </a:p>
      </dsp:txBody>
      <dsp:txXfrm>
        <a:off x="44665" y="446832"/>
        <a:ext cx="2060143" cy="1206068"/>
      </dsp:txXfrm>
    </dsp:sp>
    <dsp:sp modelId="{1A7C98AD-2CDE-4597-B9C1-CCE41F1F3111}">
      <dsp:nvSpPr>
        <dsp:cNvPr id="0" name=""/>
        <dsp:cNvSpPr/>
      </dsp:nvSpPr>
      <dsp:spPr>
        <a:xfrm>
          <a:off x="2355850" y="785103"/>
          <a:ext cx="452659" cy="529526"/>
        </a:xfrm>
        <a:prstGeom prst="rightArrow">
          <a:avLst>
            <a:gd name="adj1" fmla="val 60000"/>
            <a:gd name="adj2" fmla="val 50000"/>
          </a:avLst>
        </a:prstGeom>
        <a:gradFill rotWithShape="0">
          <a:gsLst>
            <a:gs pos="0">
              <a:schemeClr val="dk1">
                <a:tint val="60000"/>
                <a:hueOff val="0"/>
                <a:satOff val="0"/>
                <a:lumOff val="0"/>
                <a:alphaOff val="0"/>
                <a:tint val="100000"/>
                <a:shade val="100000"/>
                <a:satMod val="130000"/>
              </a:schemeClr>
            </a:gs>
            <a:gs pos="100000">
              <a:schemeClr val="dk1">
                <a:tint val="6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zh-CN" altLang="en-US" sz="2400" kern="1200"/>
        </a:p>
      </dsp:txBody>
      <dsp:txXfrm>
        <a:off x="2355850" y="891008"/>
        <a:ext cx="316861" cy="317716"/>
      </dsp:txXfrm>
    </dsp:sp>
    <dsp:sp modelId="{08AB293F-405A-4658-82D6-0F13940A9F05}">
      <dsp:nvSpPr>
        <dsp:cNvPr id="0" name=""/>
        <dsp:cNvSpPr/>
      </dsp:nvSpPr>
      <dsp:spPr>
        <a:xfrm>
          <a:off x="2996406" y="409310"/>
          <a:ext cx="2135187" cy="1281112"/>
        </a:xfrm>
        <a:prstGeom prst="roundRect">
          <a:avLst>
            <a:gd name="adj" fmla="val 10000"/>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ctr" defTabSz="1555750">
            <a:lnSpc>
              <a:spcPct val="90000"/>
            </a:lnSpc>
            <a:spcBef>
              <a:spcPct val="0"/>
            </a:spcBef>
            <a:spcAft>
              <a:spcPct val="35000"/>
            </a:spcAft>
            <a:buNone/>
          </a:pPr>
          <a:r>
            <a:rPr lang="en-US" altLang="zh-CN" sz="3500" kern="1200" dirty="0"/>
            <a:t>SAT Problem</a:t>
          </a:r>
          <a:endParaRPr lang="zh-CN" altLang="en-US" sz="3500" kern="1200" dirty="0"/>
        </a:p>
      </dsp:txBody>
      <dsp:txXfrm>
        <a:off x="3033928" y="446832"/>
        <a:ext cx="2060143" cy="1206068"/>
      </dsp:txXfrm>
    </dsp:sp>
    <dsp:sp modelId="{9B694075-5005-411C-ACE5-1636099D42A1}">
      <dsp:nvSpPr>
        <dsp:cNvPr id="0" name=""/>
        <dsp:cNvSpPr/>
      </dsp:nvSpPr>
      <dsp:spPr>
        <a:xfrm>
          <a:off x="5345112" y="785103"/>
          <a:ext cx="452659" cy="529526"/>
        </a:xfrm>
        <a:prstGeom prst="rightArrow">
          <a:avLst>
            <a:gd name="adj1" fmla="val 60000"/>
            <a:gd name="adj2" fmla="val 50000"/>
          </a:avLst>
        </a:prstGeom>
        <a:gradFill rotWithShape="0">
          <a:gsLst>
            <a:gs pos="0">
              <a:schemeClr val="dk1">
                <a:tint val="60000"/>
                <a:hueOff val="0"/>
                <a:satOff val="0"/>
                <a:lumOff val="0"/>
                <a:alphaOff val="0"/>
                <a:tint val="100000"/>
                <a:shade val="100000"/>
                <a:satMod val="130000"/>
              </a:schemeClr>
            </a:gs>
            <a:gs pos="100000">
              <a:schemeClr val="dk1">
                <a:tint val="6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zh-CN" altLang="en-US" sz="2400" kern="1200"/>
        </a:p>
      </dsp:txBody>
      <dsp:txXfrm>
        <a:off x="5345112" y="891008"/>
        <a:ext cx="316861" cy="317716"/>
      </dsp:txXfrm>
    </dsp:sp>
    <dsp:sp modelId="{82D66420-AD13-4AA1-AE05-010B7CB8E461}">
      <dsp:nvSpPr>
        <dsp:cNvPr id="0" name=""/>
        <dsp:cNvSpPr/>
      </dsp:nvSpPr>
      <dsp:spPr>
        <a:xfrm>
          <a:off x="5985668" y="409310"/>
          <a:ext cx="2135187" cy="1281112"/>
        </a:xfrm>
        <a:prstGeom prst="roundRect">
          <a:avLst>
            <a:gd name="adj" fmla="val 10000"/>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ctr" defTabSz="1555750">
            <a:lnSpc>
              <a:spcPct val="90000"/>
            </a:lnSpc>
            <a:spcBef>
              <a:spcPct val="0"/>
            </a:spcBef>
            <a:spcAft>
              <a:spcPct val="35000"/>
            </a:spcAft>
            <a:buNone/>
          </a:pPr>
          <a:r>
            <a:rPr lang="en-US" altLang="zh-CN" sz="3500" kern="1200" dirty="0"/>
            <a:t>A model </a:t>
          </a:r>
          <a14:m xmlns:a14="http://schemas.microsoft.com/office/drawing/2010/main">
            <m:oMath xmlns:m="http://schemas.openxmlformats.org/officeDocument/2006/math">
              <m:r>
                <a:rPr lang="en-US" altLang="zh-CN" sz="3500" i="1" kern="1200" dirty="0" smtClean="0">
                  <a:latin typeface="Cambria Math" panose="02040503050406030204" pitchFamily="18" charset="0"/>
                </a:rPr>
                <m:t>𝑀</m:t>
              </m:r>
              <m:r>
                <a:rPr lang="en-US" altLang="zh-CN" sz="3500" i="1" kern="1200" dirty="0" smtClean="0">
                  <a:latin typeface="Cambria Math" panose="02040503050406030204" pitchFamily="18" charset="0"/>
                  <a:ea typeface="Cambria Math" panose="02040503050406030204" pitchFamily="18" charset="0"/>
                </a:rPr>
                <m:t>⊨</m:t>
              </m:r>
              <m:r>
                <a:rPr lang="en-US" altLang="zh-CN" sz="3500" i="1" kern="1200" dirty="0" smtClean="0">
                  <a:latin typeface="Cambria Math" panose="02040503050406030204" pitchFamily="18" charset="0"/>
                </a:rPr>
                <m:t>𝑆</m:t>
              </m:r>
            </m:oMath>
          </a14:m>
          <a:endParaRPr lang="zh-CN" altLang="en-US" sz="3500" kern="1200" dirty="0"/>
        </a:p>
      </dsp:txBody>
      <dsp:txXfrm>
        <a:off x="6023190" y="446832"/>
        <a:ext cx="2060143" cy="120606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B3CDFF-3AA2-4FA3-B377-C8FCDFE8BC87}">
      <dsp:nvSpPr>
        <dsp:cNvPr id="0" name=""/>
        <dsp:cNvSpPr/>
      </dsp:nvSpPr>
      <dsp:spPr>
        <a:xfrm>
          <a:off x="4554" y="812348"/>
          <a:ext cx="1991171" cy="1194702"/>
        </a:xfrm>
        <a:prstGeom prst="roundRect">
          <a:avLst>
            <a:gd name="adj" fmla="val 10000"/>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altLang="zh-CN" sz="2300" kern="1200" dirty="0"/>
            <a:t>Spec </a:t>
          </a:r>
          <a14:m xmlns:a14="http://schemas.microsoft.com/office/drawing/2010/main">
            <m:oMath xmlns:m="http://schemas.openxmlformats.org/officeDocument/2006/math">
              <m:r>
                <a:rPr lang="en-US" altLang="zh-CN" sz="2300" i="1" kern="1200" dirty="0" smtClean="0">
                  <a:latin typeface="Cambria Math" panose="02040503050406030204" pitchFamily="18" charset="0"/>
                </a:rPr>
                <m:t>𝑆</m:t>
              </m:r>
            </m:oMath>
          </a14:m>
          <a:r>
            <a:rPr lang="en-US" altLang="zh-CN" sz="2300" kern="1200" dirty="0"/>
            <a:t> in FOL</a:t>
          </a:r>
          <a:endParaRPr lang="zh-CN" altLang="en-US" sz="2300" kern="1200" dirty="0"/>
        </a:p>
      </dsp:txBody>
      <dsp:txXfrm>
        <a:off x="39546" y="847340"/>
        <a:ext cx="1921187" cy="1124718"/>
      </dsp:txXfrm>
    </dsp:sp>
    <dsp:sp modelId="{1A7C98AD-2CDE-4597-B9C1-CCE41F1F3111}">
      <dsp:nvSpPr>
        <dsp:cNvPr id="0" name=""/>
        <dsp:cNvSpPr/>
      </dsp:nvSpPr>
      <dsp:spPr>
        <a:xfrm>
          <a:off x="2194842" y="1162794"/>
          <a:ext cx="422128" cy="493810"/>
        </a:xfrm>
        <a:prstGeom prst="rightArrow">
          <a:avLst>
            <a:gd name="adj1" fmla="val 60000"/>
            <a:gd name="adj2" fmla="val 50000"/>
          </a:avLst>
        </a:prstGeom>
        <a:gradFill rotWithShape="0">
          <a:gsLst>
            <a:gs pos="0">
              <a:schemeClr val="dk1">
                <a:tint val="60000"/>
                <a:hueOff val="0"/>
                <a:satOff val="0"/>
                <a:lumOff val="0"/>
                <a:alphaOff val="0"/>
                <a:tint val="100000"/>
                <a:shade val="100000"/>
                <a:satMod val="130000"/>
              </a:schemeClr>
            </a:gs>
            <a:gs pos="100000">
              <a:schemeClr val="dk1">
                <a:tint val="6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zh-CN" altLang="en-US" sz="1900" kern="1200"/>
        </a:p>
      </dsp:txBody>
      <dsp:txXfrm>
        <a:off x="2194842" y="1261556"/>
        <a:ext cx="295490" cy="296286"/>
      </dsp:txXfrm>
    </dsp:sp>
    <dsp:sp modelId="{654462B4-8BEB-4E8A-85D7-67360D4DBE21}">
      <dsp:nvSpPr>
        <dsp:cNvPr id="0" name=""/>
        <dsp:cNvSpPr/>
      </dsp:nvSpPr>
      <dsp:spPr>
        <a:xfrm>
          <a:off x="2792194" y="812348"/>
          <a:ext cx="1991171" cy="1194702"/>
        </a:xfrm>
        <a:prstGeom prst="roundRect">
          <a:avLst>
            <a:gd name="adj" fmla="val 10000"/>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altLang="zh-CN" sz="2300" kern="1200" dirty="0"/>
            <a:t>Boolean Formula with Priorities</a:t>
          </a:r>
          <a:endParaRPr lang="zh-CN" altLang="en-US" sz="2300" kern="1200" dirty="0"/>
        </a:p>
      </dsp:txBody>
      <dsp:txXfrm>
        <a:off x="2827186" y="847340"/>
        <a:ext cx="1921187" cy="1124718"/>
      </dsp:txXfrm>
    </dsp:sp>
    <dsp:sp modelId="{14C906BD-9648-4234-978A-39B2FAA14945}">
      <dsp:nvSpPr>
        <dsp:cNvPr id="0" name=""/>
        <dsp:cNvSpPr/>
      </dsp:nvSpPr>
      <dsp:spPr>
        <a:xfrm>
          <a:off x="4982482" y="1162794"/>
          <a:ext cx="422128" cy="493810"/>
        </a:xfrm>
        <a:prstGeom prst="rightArrow">
          <a:avLst>
            <a:gd name="adj1" fmla="val 60000"/>
            <a:gd name="adj2" fmla="val 50000"/>
          </a:avLst>
        </a:prstGeom>
        <a:gradFill rotWithShape="0">
          <a:gsLst>
            <a:gs pos="0">
              <a:schemeClr val="dk1">
                <a:tint val="60000"/>
                <a:hueOff val="0"/>
                <a:satOff val="0"/>
                <a:lumOff val="0"/>
                <a:alphaOff val="0"/>
                <a:tint val="100000"/>
                <a:shade val="100000"/>
                <a:satMod val="130000"/>
              </a:schemeClr>
            </a:gs>
            <a:gs pos="100000">
              <a:schemeClr val="dk1">
                <a:tint val="6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zh-CN" altLang="en-US" sz="1900" kern="1200"/>
        </a:p>
      </dsp:txBody>
      <dsp:txXfrm>
        <a:off x="4982482" y="1261556"/>
        <a:ext cx="295490" cy="296286"/>
      </dsp:txXfrm>
    </dsp:sp>
    <dsp:sp modelId="{08AB293F-405A-4658-82D6-0F13940A9F05}">
      <dsp:nvSpPr>
        <dsp:cNvPr id="0" name=""/>
        <dsp:cNvSpPr/>
      </dsp:nvSpPr>
      <dsp:spPr>
        <a:xfrm>
          <a:off x="5579834" y="812348"/>
          <a:ext cx="1991171" cy="1194702"/>
        </a:xfrm>
        <a:prstGeom prst="roundRect">
          <a:avLst>
            <a:gd name="adj" fmla="val 10000"/>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altLang="zh-CN" sz="2300" kern="1200" dirty="0" err="1"/>
            <a:t>MaxSAT</a:t>
          </a:r>
          <a:r>
            <a:rPr lang="en-US" altLang="zh-CN" sz="2300" kern="1200" dirty="0"/>
            <a:t> Problem</a:t>
          </a:r>
          <a:endParaRPr lang="zh-CN" altLang="en-US" sz="2300" kern="1200" dirty="0"/>
        </a:p>
      </dsp:txBody>
      <dsp:txXfrm>
        <a:off x="5614826" y="847340"/>
        <a:ext cx="1921187" cy="1124718"/>
      </dsp:txXfrm>
    </dsp:sp>
    <dsp:sp modelId="{9B694075-5005-411C-ACE5-1636099D42A1}">
      <dsp:nvSpPr>
        <dsp:cNvPr id="0" name=""/>
        <dsp:cNvSpPr/>
      </dsp:nvSpPr>
      <dsp:spPr>
        <a:xfrm>
          <a:off x="7770122" y="1162794"/>
          <a:ext cx="422128" cy="493810"/>
        </a:xfrm>
        <a:prstGeom prst="rightArrow">
          <a:avLst>
            <a:gd name="adj1" fmla="val 60000"/>
            <a:gd name="adj2" fmla="val 50000"/>
          </a:avLst>
        </a:prstGeom>
        <a:gradFill rotWithShape="0">
          <a:gsLst>
            <a:gs pos="0">
              <a:schemeClr val="dk1">
                <a:tint val="60000"/>
                <a:hueOff val="0"/>
                <a:satOff val="0"/>
                <a:lumOff val="0"/>
                <a:alphaOff val="0"/>
                <a:tint val="100000"/>
                <a:shade val="100000"/>
                <a:satMod val="130000"/>
              </a:schemeClr>
            </a:gs>
            <a:gs pos="100000">
              <a:schemeClr val="dk1">
                <a:tint val="6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zh-CN" altLang="en-US" sz="1900" kern="1200"/>
        </a:p>
      </dsp:txBody>
      <dsp:txXfrm>
        <a:off x="7770122" y="1261556"/>
        <a:ext cx="295490" cy="296286"/>
      </dsp:txXfrm>
    </dsp:sp>
    <dsp:sp modelId="{82D66420-AD13-4AA1-AE05-010B7CB8E461}">
      <dsp:nvSpPr>
        <dsp:cNvPr id="0" name=""/>
        <dsp:cNvSpPr/>
      </dsp:nvSpPr>
      <dsp:spPr>
        <a:xfrm>
          <a:off x="8367474" y="812348"/>
          <a:ext cx="1991171" cy="1194702"/>
        </a:xfrm>
        <a:prstGeom prst="roundRect">
          <a:avLst>
            <a:gd name="adj" fmla="val 10000"/>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altLang="zh-CN" sz="2300" kern="1200" dirty="0"/>
            <a:t>A model</a:t>
          </a:r>
        </a:p>
        <a:p>
          <a:pPr marL="0" lvl="0" indent="0" algn="ctr" defTabSz="102235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US" altLang="zh-CN" sz="2300" i="1" kern="1200" dirty="0" smtClean="0">
                    <a:latin typeface="Cambria Math" panose="02040503050406030204" pitchFamily="18" charset="0"/>
                  </a:rPr>
                  <m:t>𝑀</m:t>
                </m:r>
                <m:r>
                  <a:rPr lang="en-US" altLang="zh-CN" sz="2300" i="1" kern="1200" dirty="0" smtClean="0">
                    <a:latin typeface="Cambria Math" panose="02040503050406030204" pitchFamily="18" charset="0"/>
                    <a:ea typeface="Cambria Math" panose="02040503050406030204" pitchFamily="18" charset="0"/>
                  </a:rPr>
                  <m:t>⊨</m:t>
                </m:r>
                <m:r>
                  <a:rPr lang="en-US" altLang="zh-CN" sz="2300" i="1" kern="1200" dirty="0" smtClean="0">
                    <a:latin typeface="Cambria Math" panose="02040503050406030204" pitchFamily="18" charset="0"/>
                  </a:rPr>
                  <m:t>𝑆</m:t>
                </m:r>
              </m:oMath>
            </m:oMathPara>
          </a14:m>
          <a:endParaRPr lang="zh-CN" altLang="en-US" sz="2300" kern="1200" dirty="0"/>
        </a:p>
      </dsp:txBody>
      <dsp:txXfrm>
        <a:off x="8402466" y="847340"/>
        <a:ext cx="1921187" cy="1124718"/>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35D8377-FE24-44E4-98DB-6A05648D517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a:defRPr/>
            </a:pPr>
            <a:endParaRPr lang="zh-CN" altLang="en-US"/>
          </a:p>
        </p:txBody>
      </p:sp>
      <p:sp>
        <p:nvSpPr>
          <p:cNvPr id="3" name="Date Placeholder 2">
            <a:extLst>
              <a:ext uri="{FF2B5EF4-FFF2-40B4-BE49-F238E27FC236}">
                <a16:creationId xmlns:a16="http://schemas.microsoft.com/office/drawing/2014/main" id="{BE821CDC-7946-4707-BD6A-82B457B1D50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smtClean="0"/>
            </a:lvl1pPr>
          </a:lstStyle>
          <a:p>
            <a:pPr>
              <a:defRPr/>
            </a:pPr>
            <a:fld id="{9372B4F0-01CB-43F3-9380-AC80C04DCCDC}" type="datetimeFigureOut">
              <a:rPr lang="zh-CN" altLang="en-US"/>
              <a:pPr>
                <a:defRPr/>
              </a:pPr>
              <a:t>2021/9/20</a:t>
            </a:fld>
            <a:endParaRPr lang="zh-CN" altLang="en-US"/>
          </a:p>
        </p:txBody>
      </p:sp>
      <p:sp>
        <p:nvSpPr>
          <p:cNvPr id="4" name="Footer Placeholder 3">
            <a:extLst>
              <a:ext uri="{FF2B5EF4-FFF2-40B4-BE49-F238E27FC236}">
                <a16:creationId xmlns:a16="http://schemas.microsoft.com/office/drawing/2014/main" id="{C3FE70C3-7679-4360-B840-7364458A5B5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a:defRPr/>
            </a:pPr>
            <a:endParaRPr lang="zh-CN" altLang="en-US"/>
          </a:p>
        </p:txBody>
      </p:sp>
      <p:sp>
        <p:nvSpPr>
          <p:cNvPr id="5" name="Slide Number Placeholder 4">
            <a:extLst>
              <a:ext uri="{FF2B5EF4-FFF2-40B4-BE49-F238E27FC236}">
                <a16:creationId xmlns:a16="http://schemas.microsoft.com/office/drawing/2014/main" id="{93216617-39EE-44A5-AC6E-D1159FF62CD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smtClean="0"/>
            </a:lvl1pPr>
          </a:lstStyle>
          <a:p>
            <a:pPr>
              <a:defRPr/>
            </a:pPr>
            <a:fld id="{6E56EC1B-E770-4E51-B1E6-4A4A4674781C}" type="slidenum">
              <a:rPr lang="zh-CN" altLang="en-US"/>
              <a:pPr>
                <a:defRPr/>
              </a:pPr>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DEDDC49-098F-4CA4-9E32-D20B29E917D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a:defRPr/>
            </a:pPr>
            <a:endParaRPr lang="zh-CN" altLang="en-US"/>
          </a:p>
        </p:txBody>
      </p:sp>
      <p:sp>
        <p:nvSpPr>
          <p:cNvPr id="3" name="Date Placeholder 2">
            <a:extLst>
              <a:ext uri="{FF2B5EF4-FFF2-40B4-BE49-F238E27FC236}">
                <a16:creationId xmlns:a16="http://schemas.microsoft.com/office/drawing/2014/main" id="{FD931D12-BD12-4DFD-826F-99F9CDDEC273}"/>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a:defRPr/>
            </a:pPr>
            <a:fld id="{5682323D-837C-4F87-A45B-10BA4E2BAD51}" type="datetimeFigureOut">
              <a:rPr lang="zh-CN" altLang="en-US"/>
              <a:pPr>
                <a:defRPr/>
              </a:pPr>
              <a:t>2021/9/20</a:t>
            </a:fld>
            <a:endParaRPr lang="zh-CN" altLang="en-US"/>
          </a:p>
        </p:txBody>
      </p:sp>
      <p:sp>
        <p:nvSpPr>
          <p:cNvPr id="4" name="Slide Image Placeholder 3">
            <a:extLst>
              <a:ext uri="{FF2B5EF4-FFF2-40B4-BE49-F238E27FC236}">
                <a16:creationId xmlns:a16="http://schemas.microsoft.com/office/drawing/2014/main" id="{F49AA2C1-1487-430B-8D9A-0B7B489C6D53}"/>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Notes Placeholder 4">
            <a:extLst>
              <a:ext uri="{FF2B5EF4-FFF2-40B4-BE49-F238E27FC236}">
                <a16:creationId xmlns:a16="http://schemas.microsoft.com/office/drawing/2014/main" id="{522C85F0-9D0D-4938-9E3A-E1F8192E00AA}"/>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ltLang="zh-CN" noProof="0"/>
              <a:t>Click to edit Master text styles</a:t>
            </a:r>
          </a:p>
          <a:p>
            <a:pPr lvl="1"/>
            <a:r>
              <a:rPr lang="en-US" altLang="zh-CN" noProof="0"/>
              <a:t>Second level</a:t>
            </a:r>
          </a:p>
          <a:p>
            <a:pPr lvl="2"/>
            <a:r>
              <a:rPr lang="en-US" altLang="zh-CN" noProof="0"/>
              <a:t>Third level</a:t>
            </a:r>
          </a:p>
          <a:p>
            <a:pPr lvl="3"/>
            <a:r>
              <a:rPr lang="en-US" altLang="zh-CN" noProof="0"/>
              <a:t>Fourth level</a:t>
            </a:r>
          </a:p>
          <a:p>
            <a:pPr lvl="4"/>
            <a:r>
              <a:rPr lang="en-US" altLang="zh-CN" noProof="0"/>
              <a:t>Fifth level</a:t>
            </a:r>
            <a:endParaRPr lang="zh-CN" altLang="en-US" noProof="0"/>
          </a:p>
        </p:txBody>
      </p:sp>
      <p:sp>
        <p:nvSpPr>
          <p:cNvPr id="6" name="Footer Placeholder 5">
            <a:extLst>
              <a:ext uri="{FF2B5EF4-FFF2-40B4-BE49-F238E27FC236}">
                <a16:creationId xmlns:a16="http://schemas.microsoft.com/office/drawing/2014/main" id="{B2C4C924-FE9F-4D4D-B8A1-5C3CA244A706}"/>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a:defRPr/>
            </a:pPr>
            <a:endParaRPr lang="zh-CN" altLang="en-US"/>
          </a:p>
        </p:txBody>
      </p:sp>
      <p:sp>
        <p:nvSpPr>
          <p:cNvPr id="7" name="Slide Number Placeholder 6">
            <a:extLst>
              <a:ext uri="{FF2B5EF4-FFF2-40B4-BE49-F238E27FC236}">
                <a16:creationId xmlns:a16="http://schemas.microsoft.com/office/drawing/2014/main" id="{4439D3EF-19E0-4A2D-AB80-06B0BE60B704}"/>
              </a:ext>
            </a:extLst>
          </p:cNvPr>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a:defRPr/>
            </a:pPr>
            <a:fld id="{345CBD19-391D-4969-BEF3-D4DD41FC3B93}"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Hello everyone, my name is CJ. In this talk, I’ll briefly introduce our work </a:t>
            </a:r>
            <a:r>
              <a:rPr lang="en-US" altLang="zh-CN" dirty="0" err="1"/>
              <a:t>AlloyMax</a:t>
            </a:r>
            <a:r>
              <a:rPr lang="en-US" altLang="zh-CN" dirty="0"/>
              <a:t>: Bringing Maximum Satisfaction to Relational Specifications. This a joint work of researchers from Carnegie Mellon University and </a:t>
            </a:r>
            <a:r>
              <a:rPr lang="en-US" altLang="zh-CN" b="0" dirty="0"/>
              <a:t>Institute of Systems and Computers Engineering in Lisbon.</a:t>
            </a:r>
          </a:p>
          <a:p>
            <a:endParaRPr lang="en-US" altLang="zh-CN" dirty="0"/>
          </a:p>
        </p:txBody>
      </p:sp>
      <p:sp>
        <p:nvSpPr>
          <p:cNvPr id="4" name="Slide Number Placeholder 3"/>
          <p:cNvSpPr>
            <a:spLocks noGrp="1"/>
          </p:cNvSpPr>
          <p:nvPr>
            <p:ph type="sldNum" sz="quarter" idx="5"/>
          </p:nvPr>
        </p:nvSpPr>
        <p:spPr/>
        <p:txBody>
          <a:bodyPr/>
          <a:lstStyle/>
          <a:p>
            <a:pPr>
              <a:defRPr/>
            </a:pPr>
            <a:fld id="{345CBD19-391D-4969-BEF3-D4DD41FC3B93}" type="slidenum">
              <a:rPr lang="zh-CN" altLang="en-US" smtClean="0"/>
              <a:pPr>
                <a:defRPr/>
              </a:pPr>
              <a:t>1</a:t>
            </a:fld>
            <a:endParaRPr lang="zh-CN" altLang="en-US"/>
          </a:p>
        </p:txBody>
      </p:sp>
    </p:spTree>
    <p:extLst>
      <p:ext uri="{BB962C8B-B14F-4D97-AF65-F5344CB8AC3E}">
        <p14:creationId xmlns:p14="http://schemas.microsoft.com/office/powerpoint/2010/main" val="5271763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In our extension, we can solve this problem by adding a new expression,</a:t>
            </a:r>
            <a:r>
              <a:rPr lang="zh-CN" altLang="en-US" dirty="0"/>
              <a:t> </a:t>
            </a:r>
            <a:r>
              <a:rPr lang="en-US" altLang="zh-CN" dirty="0"/>
              <a:t>i.e.,</a:t>
            </a:r>
            <a:r>
              <a:rPr lang="zh-CN" altLang="en-US" dirty="0"/>
              <a:t> </a:t>
            </a:r>
            <a:r>
              <a:rPr lang="en-US" altLang="zh-CN" dirty="0"/>
              <a:t>for any student, there should be some courses that the student is interested in are registered. Moreover, we introduce the new keyword </a:t>
            </a:r>
            <a:r>
              <a:rPr lang="en-US" altLang="zh-CN" dirty="0" err="1"/>
              <a:t>maxsome</a:t>
            </a:r>
            <a:r>
              <a:rPr lang="en-US" altLang="zh-CN" dirty="0"/>
              <a:t> indicating that it should maximize these courses for each student. By solving this problem, our extension returns a solution where both ML and SE are registered. Here’s the screenshot from our extension where ML and SE are registered.</a:t>
            </a:r>
          </a:p>
        </p:txBody>
      </p:sp>
      <p:sp>
        <p:nvSpPr>
          <p:cNvPr id="4" name="Slide Number Placeholder 3"/>
          <p:cNvSpPr>
            <a:spLocks noGrp="1"/>
          </p:cNvSpPr>
          <p:nvPr>
            <p:ph type="sldNum" sz="quarter" idx="5"/>
          </p:nvPr>
        </p:nvSpPr>
        <p:spPr/>
        <p:txBody>
          <a:bodyPr/>
          <a:lstStyle/>
          <a:p>
            <a:pPr>
              <a:defRPr/>
            </a:pPr>
            <a:fld id="{345CBD19-391D-4969-BEF3-D4DD41FC3B93}" type="slidenum">
              <a:rPr lang="zh-CN" altLang="en-US" smtClean="0"/>
              <a:pPr>
                <a:defRPr/>
              </a:pPr>
              <a:t>10</a:t>
            </a:fld>
            <a:endParaRPr lang="zh-CN" altLang="en-US"/>
          </a:p>
        </p:txBody>
      </p:sp>
    </p:spTree>
    <p:extLst>
      <p:ext uri="{BB962C8B-B14F-4D97-AF65-F5344CB8AC3E}">
        <p14:creationId xmlns:p14="http://schemas.microsoft.com/office/powerpoint/2010/main" val="30852361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Moreover, we’d like to add time preferences to the model. Alice wants to be free on Thu mornings and Fri afternoons.</a:t>
            </a:r>
          </a:p>
          <a:p>
            <a:endParaRPr lang="en-US" altLang="zh-CN" dirty="0"/>
          </a:p>
          <a:p>
            <a:r>
              <a:rPr lang="en-US" altLang="zh-CN" dirty="0"/>
              <a:t>We can add these constraints to the model, however, the problem becomes UNSAT.</a:t>
            </a:r>
          </a:p>
          <a:p>
            <a:endParaRPr lang="en-US" altLang="zh-CN" dirty="0"/>
          </a:p>
          <a:p>
            <a:r>
              <a:rPr lang="en-US" altLang="zh-CN" dirty="0"/>
              <a:t>Because recall that CS101 is a core course for Alice, which has lectures on Friday afternoons.</a:t>
            </a:r>
            <a:endParaRPr lang="zh-CN" altLang="en-US" dirty="0"/>
          </a:p>
        </p:txBody>
      </p:sp>
      <p:sp>
        <p:nvSpPr>
          <p:cNvPr id="4" name="Slide Number Placeholder 3"/>
          <p:cNvSpPr>
            <a:spLocks noGrp="1"/>
          </p:cNvSpPr>
          <p:nvPr>
            <p:ph type="sldNum" sz="quarter" idx="5"/>
          </p:nvPr>
        </p:nvSpPr>
        <p:spPr/>
        <p:txBody>
          <a:bodyPr/>
          <a:lstStyle/>
          <a:p>
            <a:pPr>
              <a:defRPr/>
            </a:pPr>
            <a:fld id="{345CBD19-391D-4969-BEF3-D4DD41FC3B93}" type="slidenum">
              <a:rPr lang="zh-CN" altLang="en-US" smtClean="0"/>
              <a:pPr>
                <a:defRPr/>
              </a:pPr>
              <a:t>11</a:t>
            </a:fld>
            <a:endParaRPr lang="zh-CN" altLang="en-US"/>
          </a:p>
        </p:txBody>
      </p:sp>
    </p:spTree>
    <p:extLst>
      <p:ext uri="{BB962C8B-B14F-4D97-AF65-F5344CB8AC3E}">
        <p14:creationId xmlns:p14="http://schemas.microsoft.com/office/powerpoint/2010/main" val="36339564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To address this, we use the soft fact keyword in our extension to make the time preferences optional. We get a solution that Alice could take CS101, SE, and OS where she could be free on Thu mornings but has to take CS101 on Fri afternoons.</a:t>
            </a:r>
          </a:p>
          <a:p>
            <a:r>
              <a:rPr lang="en-US" altLang="zh-CN" dirty="0"/>
              <a:t>However, in this solution, Alice has to give up on ML which is her interest. The reason is that the two optimization goals conflict, ML has a lecture on Thu mornings,  between maximizing the course interests and time preferences. The solver randomly pick one.</a:t>
            </a:r>
          </a:p>
        </p:txBody>
      </p:sp>
      <p:sp>
        <p:nvSpPr>
          <p:cNvPr id="4" name="Slide Number Placeholder 3"/>
          <p:cNvSpPr>
            <a:spLocks noGrp="1"/>
          </p:cNvSpPr>
          <p:nvPr>
            <p:ph type="sldNum" sz="quarter" idx="5"/>
          </p:nvPr>
        </p:nvSpPr>
        <p:spPr/>
        <p:txBody>
          <a:bodyPr/>
          <a:lstStyle/>
          <a:p>
            <a:pPr>
              <a:defRPr/>
            </a:pPr>
            <a:fld id="{345CBD19-391D-4969-BEF3-D4DD41FC3B93}" type="slidenum">
              <a:rPr lang="zh-CN" altLang="en-US" smtClean="0"/>
              <a:pPr>
                <a:defRPr/>
              </a:pPr>
              <a:t>12</a:t>
            </a:fld>
            <a:endParaRPr lang="zh-CN" altLang="en-US"/>
          </a:p>
        </p:txBody>
      </p:sp>
    </p:spTree>
    <p:extLst>
      <p:ext uri="{BB962C8B-B14F-4D97-AF65-F5344CB8AC3E}">
        <p14:creationId xmlns:p14="http://schemas.microsoft.com/office/powerpoint/2010/main" val="17871295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To resolve the conflict, we can assign priorities. In this model, keyword </a:t>
            </a:r>
            <a:r>
              <a:rPr lang="en-US" altLang="zh-CN" dirty="0" err="1"/>
              <a:t>maxsome</a:t>
            </a:r>
            <a:r>
              <a:rPr lang="en-US" altLang="zh-CN" dirty="0"/>
              <a:t>[1] indicates that maximizing course interests has a higher priority than time preferences. By running this model, Alice has to give up on all her time preferences in order to satisfy the department requirements and her personal course interests.</a:t>
            </a:r>
            <a:endParaRPr lang="zh-CN" altLang="en-US" dirty="0"/>
          </a:p>
        </p:txBody>
      </p:sp>
      <p:sp>
        <p:nvSpPr>
          <p:cNvPr id="4" name="Slide Number Placeholder 3"/>
          <p:cNvSpPr>
            <a:spLocks noGrp="1"/>
          </p:cNvSpPr>
          <p:nvPr>
            <p:ph type="sldNum" sz="quarter" idx="5"/>
          </p:nvPr>
        </p:nvSpPr>
        <p:spPr/>
        <p:txBody>
          <a:bodyPr/>
          <a:lstStyle/>
          <a:p>
            <a:pPr>
              <a:defRPr/>
            </a:pPr>
            <a:fld id="{345CBD19-391D-4969-BEF3-D4DD41FC3B93}" type="slidenum">
              <a:rPr lang="zh-CN" altLang="en-US" smtClean="0"/>
              <a:pPr>
                <a:defRPr/>
              </a:pPr>
              <a:t>13</a:t>
            </a:fld>
            <a:endParaRPr lang="zh-CN" altLang="en-US"/>
          </a:p>
        </p:txBody>
      </p:sp>
    </p:spTree>
    <p:extLst>
      <p:ext uri="{BB962C8B-B14F-4D97-AF65-F5344CB8AC3E}">
        <p14:creationId xmlns:p14="http://schemas.microsoft.com/office/powerpoint/2010/main" val="4670670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To summarize our new features: We introduce keywords </a:t>
            </a:r>
            <a:r>
              <a:rPr lang="en-US" altLang="zh-CN" dirty="0" err="1"/>
              <a:t>maxsome</a:t>
            </a:r>
            <a:r>
              <a:rPr lang="en-US" altLang="zh-CN" dirty="0"/>
              <a:t> and </a:t>
            </a:r>
            <a:r>
              <a:rPr lang="en-US" altLang="zh-CN" dirty="0" err="1"/>
              <a:t>minsome</a:t>
            </a:r>
            <a:r>
              <a:rPr lang="en-US" altLang="zh-CN" dirty="0"/>
              <a:t> to maximize and minimize the number of elements of a non-empty set; We also introduce </a:t>
            </a:r>
            <a:r>
              <a:rPr lang="en-US" altLang="zh-CN" dirty="0" err="1"/>
              <a:t>softno</a:t>
            </a:r>
            <a:r>
              <a:rPr lang="en-US" altLang="zh-CN" dirty="0"/>
              <a:t> to minimize a set which can be empty. We introduce soft fact to define optional constraints. Finally, we can assign priorities to all these operators, the minimum priority 0 is specified when the priority is not given</a:t>
            </a:r>
            <a:endParaRPr lang="zh-CN" altLang="en-US" dirty="0"/>
          </a:p>
        </p:txBody>
      </p:sp>
      <p:sp>
        <p:nvSpPr>
          <p:cNvPr id="4" name="Slide Number Placeholder 3"/>
          <p:cNvSpPr>
            <a:spLocks noGrp="1"/>
          </p:cNvSpPr>
          <p:nvPr>
            <p:ph type="sldNum" sz="quarter" idx="5"/>
          </p:nvPr>
        </p:nvSpPr>
        <p:spPr/>
        <p:txBody>
          <a:bodyPr/>
          <a:lstStyle/>
          <a:p>
            <a:pPr>
              <a:defRPr/>
            </a:pPr>
            <a:fld id="{345CBD19-391D-4969-BEF3-D4DD41FC3B93}" type="slidenum">
              <a:rPr lang="zh-CN" altLang="en-US" smtClean="0"/>
              <a:pPr>
                <a:defRPr/>
              </a:pPr>
              <a:t>14</a:t>
            </a:fld>
            <a:endParaRPr lang="zh-CN" altLang="en-US"/>
          </a:p>
        </p:txBody>
      </p:sp>
    </p:spTree>
    <p:extLst>
      <p:ext uri="{BB962C8B-B14F-4D97-AF65-F5344CB8AC3E}">
        <p14:creationId xmlns:p14="http://schemas.microsoft.com/office/powerpoint/2010/main" val="18761707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To implement these new features, we change the backend solver from SAT to </a:t>
            </a:r>
            <a:r>
              <a:rPr lang="en-US" altLang="zh-CN" dirty="0" err="1"/>
              <a:t>MaxSAT</a:t>
            </a:r>
            <a:r>
              <a:rPr lang="en-US" altLang="zh-CN" dirty="0"/>
              <a:t>. A </a:t>
            </a:r>
            <a:r>
              <a:rPr lang="en-US" altLang="zh-CN" dirty="0" err="1"/>
              <a:t>MaxSAT</a:t>
            </a:r>
            <a:r>
              <a:rPr lang="en-US" altLang="zh-CN" dirty="0"/>
              <a:t> problem is a Boolean formula that contains hard formulas that must be satisfied and soft formulas that may or may not be satisfied.</a:t>
            </a:r>
          </a:p>
          <a:p>
            <a:r>
              <a:rPr lang="en-US" altLang="zh-CN" dirty="0"/>
              <a:t>And the goal for </a:t>
            </a:r>
            <a:r>
              <a:rPr lang="en-US" altLang="zh-CN" dirty="0" err="1"/>
              <a:t>MaxSAT</a:t>
            </a:r>
            <a:r>
              <a:rPr lang="en-US" altLang="zh-CN" dirty="0"/>
              <a:t> is to maximize the satisfied soft formulas. And we present an approach that translate a FOL problem with optimization operators to a </a:t>
            </a:r>
            <a:r>
              <a:rPr lang="en-US" altLang="zh-CN" dirty="0" err="1"/>
              <a:t>MaxSAT</a:t>
            </a:r>
            <a:r>
              <a:rPr lang="en-US" altLang="zh-CN" dirty="0"/>
              <a:t> problem. Then, we can solve it by some off-the-shelf </a:t>
            </a:r>
            <a:r>
              <a:rPr lang="en-US" altLang="zh-CN" dirty="0" err="1"/>
              <a:t>MaxSAT</a:t>
            </a:r>
            <a:r>
              <a:rPr lang="en-US" altLang="zh-CN" dirty="0"/>
              <a:t> solver, for example, in our work, we use Open-WBO as the back-end solver.</a:t>
            </a:r>
          </a:p>
        </p:txBody>
      </p:sp>
      <p:sp>
        <p:nvSpPr>
          <p:cNvPr id="4" name="Slide Number Placeholder 3"/>
          <p:cNvSpPr>
            <a:spLocks noGrp="1"/>
          </p:cNvSpPr>
          <p:nvPr>
            <p:ph type="sldNum" sz="quarter" idx="5"/>
          </p:nvPr>
        </p:nvSpPr>
        <p:spPr/>
        <p:txBody>
          <a:bodyPr/>
          <a:lstStyle/>
          <a:p>
            <a:pPr>
              <a:defRPr/>
            </a:pPr>
            <a:fld id="{345CBD19-391D-4969-BEF3-D4DD41FC3B93}" type="slidenum">
              <a:rPr lang="zh-CN" altLang="en-US" smtClean="0"/>
              <a:pPr>
                <a:defRPr/>
              </a:pPr>
              <a:t>15</a:t>
            </a:fld>
            <a:endParaRPr lang="zh-CN" altLang="en-US"/>
          </a:p>
        </p:txBody>
      </p:sp>
    </p:spTree>
    <p:extLst>
      <p:ext uri="{BB962C8B-B14F-4D97-AF65-F5344CB8AC3E}">
        <p14:creationId xmlns:p14="http://schemas.microsoft.com/office/powerpoint/2010/main" val="12267345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We also propose a new optimization technique for </a:t>
            </a:r>
            <a:r>
              <a:rPr lang="en-US" altLang="zh-CN" dirty="0" err="1"/>
              <a:t>MaxSAT</a:t>
            </a:r>
            <a:r>
              <a:rPr lang="en-US" altLang="zh-CN" dirty="0"/>
              <a:t> solving. Partitioning is an existing optimization technique for </a:t>
            </a:r>
            <a:r>
              <a:rPr lang="en-US" altLang="zh-CN" dirty="0" err="1"/>
              <a:t>MaxSAT</a:t>
            </a:r>
            <a:r>
              <a:rPr lang="en-US" altLang="zh-CN" dirty="0"/>
              <a:t>. The idea is that we can break a problem into small sub-problems and then merge the local optimal results to find a global optimal. The key is how to partition the formulas. Since in our case, the </a:t>
            </a:r>
            <a:r>
              <a:rPr lang="en-US" altLang="zh-CN" dirty="0" err="1"/>
              <a:t>MaxSAT</a:t>
            </a:r>
            <a:r>
              <a:rPr lang="en-US" altLang="zh-CN" dirty="0"/>
              <a:t> formula is generated from a high-level Alloy spec. We hypothesize that knowledge in the Alloy level can be used to generate better partitions than existing work, for example, in our previous course scheduling problem, we can naturally put the formulas related to maximizing course interests and the formulas related to time preferences into different partitions. We present a novel approach to leverage such high-level information to generate partitions. Interested readers can find more in the paper.</a:t>
            </a:r>
          </a:p>
        </p:txBody>
      </p:sp>
      <p:sp>
        <p:nvSpPr>
          <p:cNvPr id="4" name="Slide Number Placeholder 3"/>
          <p:cNvSpPr>
            <a:spLocks noGrp="1"/>
          </p:cNvSpPr>
          <p:nvPr>
            <p:ph type="sldNum" sz="quarter" idx="5"/>
          </p:nvPr>
        </p:nvSpPr>
        <p:spPr/>
        <p:txBody>
          <a:bodyPr/>
          <a:lstStyle/>
          <a:p>
            <a:pPr>
              <a:defRPr/>
            </a:pPr>
            <a:fld id="{345CBD19-391D-4969-BEF3-D4DD41FC3B93}" type="slidenum">
              <a:rPr lang="zh-CN" altLang="en-US" smtClean="0"/>
              <a:pPr>
                <a:defRPr/>
              </a:pPr>
              <a:t>16</a:t>
            </a:fld>
            <a:endParaRPr lang="zh-CN" altLang="en-US"/>
          </a:p>
        </p:txBody>
      </p:sp>
    </p:spTree>
    <p:extLst>
      <p:ext uri="{BB962C8B-B14F-4D97-AF65-F5344CB8AC3E}">
        <p14:creationId xmlns:p14="http://schemas.microsoft.com/office/powerpoint/2010/main" val="22838356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To evaluate our extension, we set up three research questions. First, How useful is our extension for modeling different types of problems? To answer this question, we apply our tool to 5 cases studies in different domains. Also, the generated </a:t>
            </a:r>
            <a:r>
              <a:rPr lang="en-US" altLang="zh-CN" dirty="0" err="1"/>
              <a:t>MaxSAT</a:t>
            </a:r>
            <a:r>
              <a:rPr lang="en-US" altLang="zh-CN" dirty="0"/>
              <a:t> problems have between 2,000 to 24 million variables and between 7,000 to 43 million clauses. All these problems can be solved in a 30 minutes timeout.</a:t>
            </a:r>
          </a:p>
        </p:txBody>
      </p:sp>
      <p:sp>
        <p:nvSpPr>
          <p:cNvPr id="4" name="Slide Number Placeholder 3"/>
          <p:cNvSpPr>
            <a:spLocks noGrp="1"/>
          </p:cNvSpPr>
          <p:nvPr>
            <p:ph type="sldNum" sz="quarter" idx="5"/>
          </p:nvPr>
        </p:nvSpPr>
        <p:spPr/>
        <p:txBody>
          <a:bodyPr/>
          <a:lstStyle/>
          <a:p>
            <a:pPr>
              <a:defRPr/>
            </a:pPr>
            <a:fld id="{345CBD19-391D-4969-BEF3-D4DD41FC3B93}" type="slidenum">
              <a:rPr lang="zh-CN" altLang="en-US" smtClean="0"/>
              <a:pPr>
                <a:defRPr/>
              </a:pPr>
              <a:t>17</a:t>
            </a:fld>
            <a:endParaRPr lang="zh-CN" altLang="en-US"/>
          </a:p>
        </p:txBody>
      </p:sp>
    </p:spTree>
    <p:extLst>
      <p:ext uri="{BB962C8B-B14F-4D97-AF65-F5344CB8AC3E}">
        <p14:creationId xmlns:p14="http://schemas.microsoft.com/office/powerpoint/2010/main" val="14888470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The second research question is that: is our proposed new optimization technique, spec-based partitioning more efficient than no-partitioning and auto-partitioning. Existing work use a graph-based clustering to infer the partitions, and we expect our approach to be better. Based on our evaluation, spec-based partitioning is often better than no-partitioning and auto-partitioning, conforming that using high-level information about the problem is a useful heuristic for making the analysis more efficient.</a:t>
            </a:r>
            <a:endParaRPr lang="zh-CN" altLang="en-US" dirty="0"/>
          </a:p>
        </p:txBody>
      </p:sp>
      <p:sp>
        <p:nvSpPr>
          <p:cNvPr id="4" name="Slide Number Placeholder 3"/>
          <p:cNvSpPr>
            <a:spLocks noGrp="1"/>
          </p:cNvSpPr>
          <p:nvPr>
            <p:ph type="sldNum" sz="quarter" idx="5"/>
          </p:nvPr>
        </p:nvSpPr>
        <p:spPr/>
        <p:txBody>
          <a:bodyPr/>
          <a:lstStyle/>
          <a:p>
            <a:pPr>
              <a:defRPr/>
            </a:pPr>
            <a:fld id="{345CBD19-391D-4969-BEF3-D4DD41FC3B93}" type="slidenum">
              <a:rPr lang="zh-CN" altLang="en-US" smtClean="0"/>
              <a:pPr>
                <a:defRPr/>
              </a:pPr>
              <a:t>18</a:t>
            </a:fld>
            <a:endParaRPr lang="zh-CN" altLang="en-US"/>
          </a:p>
        </p:txBody>
      </p:sp>
    </p:spTree>
    <p:extLst>
      <p:ext uri="{BB962C8B-B14F-4D97-AF65-F5344CB8AC3E}">
        <p14:creationId xmlns:p14="http://schemas.microsoft.com/office/powerpoint/2010/main" val="7509290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Finally, the third research question is that is our extension more efficient than Alloy* for generating optimal solutions. Alloy* is another extension to Alloy which is designed to solve higher-order problems, so it can also be used to solve optimization problems. In our evaluation, Alloy* can model a subset of our problems, which include only </a:t>
            </a:r>
            <a:r>
              <a:rPr lang="en-US" altLang="zh-CN" dirty="0" err="1"/>
              <a:t>maxsome</a:t>
            </a:r>
            <a:r>
              <a:rPr lang="en-US" altLang="zh-CN" dirty="0"/>
              <a:t> or </a:t>
            </a:r>
            <a:r>
              <a:rPr lang="en-US" altLang="zh-CN" dirty="0" err="1"/>
              <a:t>minsome</a:t>
            </a:r>
            <a:r>
              <a:rPr lang="en-US" altLang="zh-CN" dirty="0"/>
              <a:t> operator, by using higher-order quantifiers. And the results show that , our tool </a:t>
            </a:r>
            <a:r>
              <a:rPr lang="en-US" altLang="zh-CN" dirty="0" err="1"/>
              <a:t>AlloyMax</a:t>
            </a:r>
            <a:r>
              <a:rPr lang="en-US" altLang="zh-CN" dirty="0"/>
              <a:t> is more efficient than Alloy* in all these problems. Alloy* cannot model optional constraints, however, on the other hand, Alloy* is a general-purpose higher order solver, it can solve problems that </a:t>
            </a:r>
            <a:r>
              <a:rPr lang="en-US" altLang="zh-CN" dirty="0" err="1"/>
              <a:t>AlloyMax</a:t>
            </a:r>
            <a:r>
              <a:rPr lang="en-US" altLang="zh-CN" dirty="0"/>
              <a:t> cannot.</a:t>
            </a:r>
            <a:endParaRPr lang="zh-CN" altLang="en-US" dirty="0"/>
          </a:p>
        </p:txBody>
      </p:sp>
      <p:sp>
        <p:nvSpPr>
          <p:cNvPr id="4" name="Slide Number Placeholder 3"/>
          <p:cNvSpPr>
            <a:spLocks noGrp="1"/>
          </p:cNvSpPr>
          <p:nvPr>
            <p:ph type="sldNum" sz="quarter" idx="5"/>
          </p:nvPr>
        </p:nvSpPr>
        <p:spPr/>
        <p:txBody>
          <a:bodyPr/>
          <a:lstStyle/>
          <a:p>
            <a:pPr>
              <a:defRPr/>
            </a:pPr>
            <a:fld id="{345CBD19-391D-4969-BEF3-D4DD41FC3B93}" type="slidenum">
              <a:rPr lang="zh-CN" altLang="en-US" smtClean="0"/>
              <a:pPr>
                <a:defRPr/>
              </a:pPr>
              <a:t>19</a:t>
            </a:fld>
            <a:endParaRPr lang="zh-CN" altLang="en-US"/>
          </a:p>
        </p:txBody>
      </p:sp>
    </p:spTree>
    <p:extLst>
      <p:ext uri="{BB962C8B-B14F-4D97-AF65-F5344CB8AC3E}">
        <p14:creationId xmlns:p14="http://schemas.microsoft.com/office/powerpoint/2010/main" val="9076189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dirty="0"/>
              <a:t>Alloy is a modeling language based on first-order relational logic. With its model analyzer, a FOL problem is translated into a Boolean Satisfiability problem and is solved by an off-the-shelf SAT solver.</a:t>
            </a:r>
            <a:r>
              <a:rPr lang="zh-CN" altLang="en-US" dirty="0"/>
              <a:t> </a:t>
            </a:r>
            <a:r>
              <a:rPr lang="en-US" altLang="zh-CN" dirty="0"/>
              <a:t>It is widely used in:</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dirty="0"/>
              <a:t>First, design analysis, for example, we can use Alloy to model the behavior of a system, and then verify that certain properties are satisfied.</a:t>
            </a:r>
          </a:p>
          <a:p>
            <a:r>
              <a:rPr lang="en-US" altLang="zh-CN" dirty="0"/>
              <a:t>Second, model generation: for example, we can use Alloy to generate a model that satisfies some given constraints.</a:t>
            </a:r>
          </a:p>
        </p:txBody>
      </p:sp>
      <p:sp>
        <p:nvSpPr>
          <p:cNvPr id="4" name="Slide Number Placeholder 3"/>
          <p:cNvSpPr>
            <a:spLocks noGrp="1"/>
          </p:cNvSpPr>
          <p:nvPr>
            <p:ph type="sldNum" sz="quarter" idx="5"/>
          </p:nvPr>
        </p:nvSpPr>
        <p:spPr/>
        <p:txBody>
          <a:bodyPr/>
          <a:lstStyle/>
          <a:p>
            <a:pPr>
              <a:defRPr/>
            </a:pPr>
            <a:fld id="{345CBD19-391D-4969-BEF3-D4DD41FC3B93}" type="slidenum">
              <a:rPr lang="zh-CN" altLang="en-US" smtClean="0"/>
              <a:pPr>
                <a:defRPr/>
              </a:pPr>
              <a:t>2</a:t>
            </a:fld>
            <a:endParaRPr lang="zh-CN" altLang="en-US"/>
          </a:p>
        </p:txBody>
      </p:sp>
    </p:spTree>
    <p:extLst>
      <p:ext uri="{BB962C8B-B14F-4D97-AF65-F5344CB8AC3E}">
        <p14:creationId xmlns:p14="http://schemas.microsoft.com/office/powerpoint/2010/main" val="30706664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dirty="0"/>
              <a:t>To conclude, </a:t>
            </a:r>
            <a:r>
              <a:rPr lang="en-US" altLang="zh-CN" dirty="0" err="1"/>
              <a:t>AlloyMax</a:t>
            </a:r>
            <a:r>
              <a:rPr lang="en-US" altLang="zh-CN" dirty="0"/>
              <a:t> uses </a:t>
            </a:r>
            <a:r>
              <a:rPr lang="en-US" altLang="zh-CN" dirty="0" err="1"/>
              <a:t>MaxSAT</a:t>
            </a:r>
            <a:r>
              <a:rPr lang="en-US" altLang="zh-CN" dirty="0"/>
              <a:t> techniques to enable Alloy to solve optimization problems and define optional constraints. We also present a new optimization technique for </a:t>
            </a:r>
            <a:r>
              <a:rPr lang="en-US" altLang="zh-CN" dirty="0" err="1"/>
              <a:t>MaxSAT</a:t>
            </a:r>
            <a:r>
              <a:rPr lang="en-US" altLang="zh-CN" dirty="0"/>
              <a:t> solving that can leverage domain-specific information from Alloy level to partition the formulas. We will continue applying it to more real-world applications, and we believe it has the potential to solve a wide range of new problems. If you are interested in our tool, you can go to our </a:t>
            </a:r>
            <a:r>
              <a:rPr lang="en-US" altLang="zh-CN" dirty="0" err="1"/>
              <a:t>github</a:t>
            </a:r>
            <a:r>
              <a:rPr lang="en-US" altLang="zh-CN" dirty="0"/>
              <a:t> page to download it and try out our benchmarks. Thank you for listening!</a:t>
            </a:r>
            <a:endParaRPr lang="zh-CN" altLang="en-US" dirty="0"/>
          </a:p>
          <a:p>
            <a:endParaRPr lang="zh-CN" altLang="en-US" dirty="0"/>
          </a:p>
        </p:txBody>
      </p:sp>
      <p:sp>
        <p:nvSpPr>
          <p:cNvPr id="4" name="Slide Number Placeholder 3"/>
          <p:cNvSpPr>
            <a:spLocks noGrp="1"/>
          </p:cNvSpPr>
          <p:nvPr>
            <p:ph type="sldNum" sz="quarter" idx="5"/>
          </p:nvPr>
        </p:nvSpPr>
        <p:spPr/>
        <p:txBody>
          <a:bodyPr/>
          <a:lstStyle/>
          <a:p>
            <a:pPr>
              <a:defRPr/>
            </a:pPr>
            <a:fld id="{345CBD19-391D-4969-BEF3-D4DD41FC3B93}" type="slidenum">
              <a:rPr lang="zh-CN" altLang="en-US" smtClean="0"/>
              <a:pPr>
                <a:defRPr/>
              </a:pPr>
              <a:t>20</a:t>
            </a:fld>
            <a:endParaRPr lang="zh-CN" altLang="en-US"/>
          </a:p>
        </p:txBody>
      </p:sp>
    </p:spTree>
    <p:extLst>
      <p:ext uri="{BB962C8B-B14F-4D97-AF65-F5344CB8AC3E}">
        <p14:creationId xmlns:p14="http://schemas.microsoft.com/office/powerpoint/2010/main" val="29073113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To evaluate our extension, we set up three research questions.</a:t>
            </a:r>
          </a:p>
          <a:p>
            <a:endParaRPr lang="en-US" altLang="zh-CN" dirty="0"/>
          </a:p>
          <a:p>
            <a:r>
              <a:rPr lang="en-US" altLang="zh-CN" dirty="0"/>
              <a:t>First, RQ1, … To answer this question, we apply our extension to 5 case studies in different domains.</a:t>
            </a:r>
          </a:p>
          <a:p>
            <a:r>
              <a:rPr lang="en-US" altLang="zh-CN" dirty="0"/>
              <a:t>Second, RQ2, …. The answer to this is it depends. In 3/5 cases, spec-based partitioning is better than auto- and no-partitioning, in 1 case partitioning is not applicable, and in 1 case it is worse than no-partitioning. Readers can also find our insights on when partitioning works well in the paper.</a:t>
            </a:r>
          </a:p>
          <a:p>
            <a:r>
              <a:rPr lang="en-US" altLang="zh-CN" dirty="0"/>
              <a:t>Finally, RQ3, …. Alloy* is another extension to Alloy which is designed to solve higher-order problems, so it can also be used to solve optimization problems. Our tool </a:t>
            </a:r>
            <a:r>
              <a:rPr lang="en-US" altLang="zh-CN" dirty="0" err="1"/>
              <a:t>AlloyMax</a:t>
            </a:r>
            <a:r>
              <a:rPr lang="en-US" altLang="zh-CN" dirty="0"/>
              <a:t> is more efficient than Alloy* in all our case studies. However, Alloy* is a general-purpose higher order solver, it can solve problems that </a:t>
            </a:r>
            <a:r>
              <a:rPr lang="en-US" altLang="zh-CN" dirty="0" err="1"/>
              <a:t>AlloyMax</a:t>
            </a:r>
            <a:r>
              <a:rPr lang="en-US" altLang="zh-CN" dirty="0"/>
              <a:t> cannot.</a:t>
            </a:r>
          </a:p>
        </p:txBody>
      </p:sp>
      <p:sp>
        <p:nvSpPr>
          <p:cNvPr id="4" name="Slide Number Placeholder 3"/>
          <p:cNvSpPr>
            <a:spLocks noGrp="1"/>
          </p:cNvSpPr>
          <p:nvPr>
            <p:ph type="sldNum" sz="quarter" idx="5"/>
          </p:nvPr>
        </p:nvSpPr>
        <p:spPr/>
        <p:txBody>
          <a:bodyPr/>
          <a:lstStyle/>
          <a:p>
            <a:pPr>
              <a:defRPr/>
            </a:pPr>
            <a:fld id="{345CBD19-391D-4969-BEF3-D4DD41FC3B93}" type="slidenum">
              <a:rPr lang="zh-CN" altLang="en-US" smtClean="0"/>
              <a:pPr>
                <a:defRPr/>
              </a:pPr>
              <a:t>21</a:t>
            </a:fld>
            <a:endParaRPr lang="zh-CN" altLang="en-US"/>
          </a:p>
        </p:txBody>
      </p:sp>
    </p:spTree>
    <p:extLst>
      <p:ext uri="{BB962C8B-B14F-4D97-AF65-F5344CB8AC3E}">
        <p14:creationId xmlns:p14="http://schemas.microsoft.com/office/powerpoint/2010/main" val="19438908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To conclude, </a:t>
            </a:r>
            <a:r>
              <a:rPr lang="en-US" altLang="zh-CN" dirty="0" err="1"/>
              <a:t>AlloyMax</a:t>
            </a:r>
            <a:r>
              <a:rPr lang="en-US" altLang="zh-CN" dirty="0"/>
              <a:t> uses </a:t>
            </a:r>
            <a:r>
              <a:rPr lang="en-US" altLang="zh-CN" dirty="0" err="1"/>
              <a:t>MaxSAT</a:t>
            </a:r>
            <a:r>
              <a:rPr lang="en-US" altLang="zh-CN" dirty="0"/>
              <a:t> techniques to enable Alloy to solve optimization problems and define optional constraints. We will continue applying it to more real-world applications, and we believe it has the potential to solve a wide range of new problems.</a:t>
            </a:r>
            <a:endParaRPr lang="zh-CN" altLang="en-US" dirty="0"/>
          </a:p>
        </p:txBody>
      </p:sp>
      <p:sp>
        <p:nvSpPr>
          <p:cNvPr id="4" name="Slide Number Placeholder 3"/>
          <p:cNvSpPr>
            <a:spLocks noGrp="1"/>
          </p:cNvSpPr>
          <p:nvPr>
            <p:ph type="sldNum" sz="quarter" idx="5"/>
          </p:nvPr>
        </p:nvSpPr>
        <p:spPr/>
        <p:txBody>
          <a:bodyPr/>
          <a:lstStyle/>
          <a:p>
            <a:pPr>
              <a:defRPr/>
            </a:pPr>
            <a:fld id="{345CBD19-391D-4969-BEF3-D4DD41FC3B93}" type="slidenum">
              <a:rPr lang="zh-CN" altLang="en-US" smtClean="0"/>
              <a:pPr>
                <a:defRPr/>
              </a:pPr>
              <a:t>22</a:t>
            </a:fld>
            <a:endParaRPr lang="zh-CN" altLang="en-US"/>
          </a:p>
        </p:txBody>
      </p:sp>
    </p:spTree>
    <p:extLst>
      <p:ext uri="{BB962C8B-B14F-4D97-AF65-F5344CB8AC3E}">
        <p14:creationId xmlns:p14="http://schemas.microsoft.com/office/powerpoint/2010/main" val="18861891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We also provide the formal semantics and translation rules for our extension, but I will skip it for this talk.</a:t>
            </a:r>
            <a:endParaRPr lang="zh-CN" altLang="en-US" dirty="0"/>
          </a:p>
        </p:txBody>
      </p:sp>
      <p:sp>
        <p:nvSpPr>
          <p:cNvPr id="4" name="Slide Number Placeholder 3"/>
          <p:cNvSpPr>
            <a:spLocks noGrp="1"/>
          </p:cNvSpPr>
          <p:nvPr>
            <p:ph type="sldNum" sz="quarter" idx="5"/>
          </p:nvPr>
        </p:nvSpPr>
        <p:spPr/>
        <p:txBody>
          <a:bodyPr/>
          <a:lstStyle/>
          <a:p>
            <a:pPr>
              <a:defRPr/>
            </a:pPr>
            <a:fld id="{345CBD19-391D-4969-BEF3-D4DD41FC3B93}" type="slidenum">
              <a:rPr lang="zh-CN" altLang="en-US" smtClean="0"/>
              <a:pPr>
                <a:defRPr/>
              </a:pPr>
              <a:t>23</a:t>
            </a:fld>
            <a:endParaRPr lang="zh-CN" altLang="en-US"/>
          </a:p>
        </p:txBody>
      </p:sp>
    </p:spTree>
    <p:extLst>
      <p:ext uri="{BB962C8B-B14F-4D97-AF65-F5344CB8AC3E}">
        <p14:creationId xmlns:p14="http://schemas.microsoft.com/office/powerpoint/2010/main" val="56740061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Existing work uses a graph-based auto-partitioning strategy based on the </a:t>
            </a:r>
            <a:r>
              <a:rPr lang="en-US" altLang="zh-CN" dirty="0" err="1"/>
              <a:t>MaxSAT</a:t>
            </a:r>
            <a:r>
              <a:rPr lang="en-US" altLang="zh-CN" dirty="0"/>
              <a:t> formulas, however, we propose a spec-based partitioning strategy that directly uses information from Alloy level, which we believe can avoid the overhead of constructing the partitions and produce better partitions. But I’ll skip the details.</a:t>
            </a:r>
            <a:endParaRPr lang="zh-CN" altLang="en-US" dirty="0"/>
          </a:p>
        </p:txBody>
      </p:sp>
      <p:sp>
        <p:nvSpPr>
          <p:cNvPr id="4" name="Slide Number Placeholder 3"/>
          <p:cNvSpPr>
            <a:spLocks noGrp="1"/>
          </p:cNvSpPr>
          <p:nvPr>
            <p:ph type="sldNum" sz="quarter" idx="5"/>
          </p:nvPr>
        </p:nvSpPr>
        <p:spPr/>
        <p:txBody>
          <a:bodyPr/>
          <a:lstStyle/>
          <a:p>
            <a:pPr>
              <a:defRPr/>
            </a:pPr>
            <a:fld id="{345CBD19-391D-4969-BEF3-D4DD41FC3B93}" type="slidenum">
              <a:rPr lang="zh-CN" altLang="en-US" smtClean="0"/>
              <a:pPr>
                <a:defRPr/>
              </a:pPr>
              <a:t>24</a:t>
            </a:fld>
            <a:endParaRPr lang="zh-CN" altLang="en-US"/>
          </a:p>
        </p:txBody>
      </p:sp>
    </p:spTree>
    <p:extLst>
      <p:ext uri="{BB962C8B-B14F-4D97-AF65-F5344CB8AC3E}">
        <p14:creationId xmlns:p14="http://schemas.microsoft.com/office/powerpoint/2010/main" val="34510127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Our hypothesis is that:</a:t>
            </a:r>
          </a:p>
          <a:p>
            <a:pPr marL="228600" indent="-228600">
              <a:buAutoNum type="arabicPeriod"/>
            </a:pPr>
            <a:r>
              <a:rPr lang="en-US" altLang="zh-CN" dirty="0"/>
              <a:t>Solving sub-problems is easier so partitioning should be better than no-partitioning</a:t>
            </a:r>
          </a:p>
          <a:p>
            <a:pPr marL="228600" indent="-228600">
              <a:buAutoNum type="arabicPeriod"/>
            </a:pPr>
            <a:r>
              <a:rPr lang="en-US" altLang="zh-CN" dirty="0"/>
              <a:t>Spec should be better than auto, because it</a:t>
            </a:r>
          </a:p>
          <a:p>
            <a:pPr marL="685800" lvl="1" indent="-228600">
              <a:buAutoNum type="arabicPeriod"/>
            </a:pPr>
            <a:r>
              <a:rPr lang="en-US" altLang="zh-CN" dirty="0"/>
              <a:t>Does not have the overhead</a:t>
            </a:r>
          </a:p>
          <a:p>
            <a:pPr marL="685800" lvl="1" indent="-228600">
              <a:buAutoNum type="arabicPeriod"/>
            </a:pPr>
            <a:r>
              <a:rPr lang="en-US" altLang="zh-CN" dirty="0"/>
              <a:t>Should better…</a:t>
            </a:r>
          </a:p>
        </p:txBody>
      </p:sp>
      <p:sp>
        <p:nvSpPr>
          <p:cNvPr id="4" name="Slide Number Placeholder 3"/>
          <p:cNvSpPr>
            <a:spLocks noGrp="1"/>
          </p:cNvSpPr>
          <p:nvPr>
            <p:ph type="sldNum" sz="quarter" idx="5"/>
          </p:nvPr>
        </p:nvSpPr>
        <p:spPr/>
        <p:txBody>
          <a:bodyPr/>
          <a:lstStyle/>
          <a:p>
            <a:pPr>
              <a:defRPr/>
            </a:pPr>
            <a:fld id="{345CBD19-391D-4969-BEF3-D4DD41FC3B93}" type="slidenum">
              <a:rPr lang="zh-CN" altLang="en-US" smtClean="0"/>
              <a:pPr>
                <a:defRPr/>
              </a:pPr>
              <a:t>25</a:t>
            </a:fld>
            <a:endParaRPr lang="zh-CN" altLang="en-US"/>
          </a:p>
        </p:txBody>
      </p:sp>
    </p:spTree>
    <p:extLst>
      <p:ext uri="{BB962C8B-B14F-4D97-AF65-F5344CB8AC3E}">
        <p14:creationId xmlns:p14="http://schemas.microsoft.com/office/powerpoint/2010/main" val="1023673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To maximize Alice’s course preferences, the problem can be expressed with a higher-order function, but Alloy cannot solve it. Then, alloy* is another extension which enables such analysis.</a:t>
            </a:r>
          </a:p>
          <a:p>
            <a:endParaRPr lang="en-US" altLang="zh-CN" dirty="0"/>
          </a:p>
          <a:p>
            <a:r>
              <a:rPr lang="en-US" altLang="zh-CN" dirty="0"/>
              <a:t>So we want to compare which one is better for this type of problem.</a:t>
            </a:r>
          </a:p>
        </p:txBody>
      </p:sp>
      <p:sp>
        <p:nvSpPr>
          <p:cNvPr id="4" name="Slide Number Placeholder 3"/>
          <p:cNvSpPr>
            <a:spLocks noGrp="1"/>
          </p:cNvSpPr>
          <p:nvPr>
            <p:ph type="sldNum" sz="quarter" idx="5"/>
          </p:nvPr>
        </p:nvSpPr>
        <p:spPr/>
        <p:txBody>
          <a:bodyPr/>
          <a:lstStyle/>
          <a:p>
            <a:pPr>
              <a:defRPr/>
            </a:pPr>
            <a:fld id="{345CBD19-391D-4969-BEF3-D4DD41FC3B93}" type="slidenum">
              <a:rPr lang="zh-CN" altLang="en-US" smtClean="0"/>
              <a:pPr>
                <a:defRPr/>
              </a:pPr>
              <a:t>26</a:t>
            </a:fld>
            <a:endParaRPr lang="zh-CN" altLang="en-US"/>
          </a:p>
        </p:txBody>
      </p:sp>
    </p:spTree>
    <p:extLst>
      <p:ext uri="{BB962C8B-B14F-4D97-AF65-F5344CB8AC3E}">
        <p14:creationId xmlns:p14="http://schemas.microsoft.com/office/powerpoint/2010/main" val="111540936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We randomly generated a benchmark for comparing the performance, but I’ll skip the details of the numbers here.</a:t>
            </a:r>
            <a:endParaRPr lang="zh-CN" altLang="en-US" dirty="0"/>
          </a:p>
        </p:txBody>
      </p:sp>
      <p:sp>
        <p:nvSpPr>
          <p:cNvPr id="4" name="Slide Number Placeholder 3"/>
          <p:cNvSpPr>
            <a:spLocks noGrp="1"/>
          </p:cNvSpPr>
          <p:nvPr>
            <p:ph type="sldNum" sz="quarter" idx="5"/>
          </p:nvPr>
        </p:nvSpPr>
        <p:spPr/>
        <p:txBody>
          <a:bodyPr/>
          <a:lstStyle/>
          <a:p>
            <a:pPr>
              <a:defRPr/>
            </a:pPr>
            <a:fld id="{345CBD19-391D-4969-BEF3-D4DD41FC3B93}" type="slidenum">
              <a:rPr lang="zh-CN" altLang="en-US" smtClean="0"/>
              <a:pPr>
                <a:defRPr/>
              </a:pPr>
              <a:t>27</a:t>
            </a:fld>
            <a:endParaRPr lang="zh-CN" altLang="en-US"/>
          </a:p>
        </p:txBody>
      </p:sp>
    </p:spTree>
    <p:extLst>
      <p:ext uri="{BB962C8B-B14F-4D97-AF65-F5344CB8AC3E}">
        <p14:creationId xmlns:p14="http://schemas.microsoft.com/office/powerpoint/2010/main" val="203933338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Then, for RQ2, we provide some observations and insights.</a:t>
            </a:r>
          </a:p>
          <a:p>
            <a:endParaRPr lang="en-US" altLang="zh-CN" dirty="0"/>
          </a:p>
          <a:p>
            <a:r>
              <a:rPr lang="en-US" altLang="zh-CN" dirty="0"/>
              <a:t>When partition is applicable, spec &gt; auto,</a:t>
            </a:r>
          </a:p>
          <a:p>
            <a:endParaRPr lang="en-US" altLang="zh-CN" dirty="0"/>
          </a:p>
          <a:p>
            <a:r>
              <a:rPr lang="en-US" altLang="zh-CN" dirty="0"/>
              <a:t>In 2 cases,…</a:t>
            </a:r>
          </a:p>
          <a:p>
            <a:endParaRPr lang="en-US" altLang="zh-CN" dirty="0"/>
          </a:p>
          <a:p>
            <a:r>
              <a:rPr lang="en-US" altLang="zh-CN" dirty="0"/>
              <a:t>In 1 case, …, we suspect that auto-portioning fails to find effective partitions.</a:t>
            </a:r>
            <a:endParaRPr lang="zh-CN" altLang="en-US" dirty="0"/>
          </a:p>
        </p:txBody>
      </p:sp>
      <p:sp>
        <p:nvSpPr>
          <p:cNvPr id="4" name="Slide Number Placeholder 3"/>
          <p:cNvSpPr>
            <a:spLocks noGrp="1"/>
          </p:cNvSpPr>
          <p:nvPr>
            <p:ph type="sldNum" sz="quarter" idx="5"/>
          </p:nvPr>
        </p:nvSpPr>
        <p:spPr/>
        <p:txBody>
          <a:bodyPr/>
          <a:lstStyle/>
          <a:p>
            <a:pPr>
              <a:defRPr/>
            </a:pPr>
            <a:fld id="{345CBD19-391D-4969-BEF3-D4DD41FC3B93}" type="slidenum">
              <a:rPr lang="zh-CN" altLang="en-US" smtClean="0"/>
              <a:pPr>
                <a:defRPr/>
              </a:pPr>
              <a:t>28</a:t>
            </a:fld>
            <a:endParaRPr lang="zh-CN" altLang="en-US"/>
          </a:p>
        </p:txBody>
      </p:sp>
    </p:spTree>
    <p:extLst>
      <p:ext uri="{BB962C8B-B14F-4D97-AF65-F5344CB8AC3E}">
        <p14:creationId xmlns:p14="http://schemas.microsoft.com/office/powerpoint/2010/main" val="404286988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In 1 case study, partition is not applicable, in this case, spec is approximately equal to no-partition and is better than auto because …</a:t>
            </a:r>
            <a:endParaRPr lang="zh-CN" altLang="en-US" dirty="0"/>
          </a:p>
        </p:txBody>
      </p:sp>
      <p:sp>
        <p:nvSpPr>
          <p:cNvPr id="4" name="Slide Number Placeholder 3"/>
          <p:cNvSpPr>
            <a:spLocks noGrp="1"/>
          </p:cNvSpPr>
          <p:nvPr>
            <p:ph type="sldNum" sz="quarter" idx="5"/>
          </p:nvPr>
        </p:nvSpPr>
        <p:spPr/>
        <p:txBody>
          <a:bodyPr/>
          <a:lstStyle/>
          <a:p>
            <a:pPr>
              <a:defRPr/>
            </a:pPr>
            <a:fld id="{345CBD19-391D-4969-BEF3-D4DD41FC3B93}" type="slidenum">
              <a:rPr lang="zh-CN" altLang="en-US" smtClean="0"/>
              <a:pPr>
                <a:defRPr/>
              </a:pPr>
              <a:t>29</a:t>
            </a:fld>
            <a:endParaRPr lang="zh-CN" altLang="en-US"/>
          </a:p>
        </p:txBody>
      </p:sp>
    </p:spTree>
    <p:extLst>
      <p:ext uri="{BB962C8B-B14F-4D97-AF65-F5344CB8AC3E}">
        <p14:creationId xmlns:p14="http://schemas.microsoft.com/office/powerpoint/2010/main" val="25506871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altLang="zh-CN" dirty="0"/>
              <a:t>However, there are three limitations of Alloy:</a:t>
            </a:r>
          </a:p>
          <a:p>
            <a:pPr marL="0" indent="0">
              <a:buNone/>
            </a:pPr>
            <a:r>
              <a:rPr lang="en-US" altLang="zh-CN" dirty="0"/>
              <a:t>First, it cannot generate optimal solutions to a problem. For example, generate a safe security policy that also maximizes system capability.</a:t>
            </a:r>
          </a:p>
          <a:p>
            <a:pPr marL="0" indent="0">
              <a:buNone/>
            </a:pPr>
            <a:r>
              <a:rPr lang="en-US" altLang="zh-CN" dirty="0"/>
              <a:t>Second, it cannot specify optional constraints, for example, define optional user preferences in a meeting schedule problem.</a:t>
            </a:r>
          </a:p>
          <a:p>
            <a:pPr marL="0" indent="0">
              <a:buNone/>
            </a:pPr>
            <a:r>
              <a:rPr lang="en-US" altLang="zh-CN" dirty="0"/>
              <a:t>Third, it cannot specify priorities for constraints, which can be used to resolve conflicts between multiple optimization goals.</a:t>
            </a:r>
          </a:p>
          <a:p>
            <a:pPr marL="0" indent="0">
              <a:buNone/>
            </a:pPr>
            <a:endParaRPr lang="en-US" altLang="zh-CN" dirty="0"/>
          </a:p>
          <a:p>
            <a:pPr marL="0" indent="0">
              <a:buNone/>
            </a:pPr>
            <a:r>
              <a:rPr lang="en-US" altLang="zh-CN" dirty="0"/>
              <a:t>In this work, we present an extension to Alloy that addresses these limitations.</a:t>
            </a:r>
            <a:endParaRPr lang="zh-CN" altLang="en-US" dirty="0"/>
          </a:p>
        </p:txBody>
      </p:sp>
      <p:sp>
        <p:nvSpPr>
          <p:cNvPr id="4" name="Slide Number Placeholder 3"/>
          <p:cNvSpPr>
            <a:spLocks noGrp="1"/>
          </p:cNvSpPr>
          <p:nvPr>
            <p:ph type="sldNum" sz="quarter" idx="5"/>
          </p:nvPr>
        </p:nvSpPr>
        <p:spPr/>
        <p:txBody>
          <a:bodyPr/>
          <a:lstStyle/>
          <a:p>
            <a:pPr>
              <a:defRPr/>
            </a:pPr>
            <a:fld id="{345CBD19-391D-4969-BEF3-D4DD41FC3B93}" type="slidenum">
              <a:rPr lang="zh-CN" altLang="en-US" smtClean="0"/>
              <a:pPr>
                <a:defRPr/>
              </a:pPr>
              <a:t>3</a:t>
            </a:fld>
            <a:endParaRPr lang="zh-CN" altLang="en-US"/>
          </a:p>
        </p:txBody>
      </p:sp>
    </p:spTree>
    <p:extLst>
      <p:ext uri="{BB962C8B-B14F-4D97-AF65-F5344CB8AC3E}">
        <p14:creationId xmlns:p14="http://schemas.microsoft.com/office/powerpoint/2010/main" val="172152806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Finally, we have some insights on when partitioning works well:</a:t>
            </a:r>
          </a:p>
          <a:p>
            <a:endParaRPr lang="en-US" altLang="zh-CN" dirty="0"/>
          </a:p>
          <a:p>
            <a:r>
              <a:rPr lang="en-US" altLang="zh-CN" dirty="0"/>
              <a:t>The first case is, &lt;…&gt;, in other words, we can find a global optimal solution by solving sub-problems. (like what greedy algorithm does.)</a:t>
            </a:r>
          </a:p>
          <a:p>
            <a:endParaRPr lang="en-US" altLang="zh-CN" dirty="0"/>
          </a:p>
          <a:p>
            <a:r>
              <a:rPr lang="en-US" altLang="zh-CN" dirty="0"/>
              <a:t>In the second case, &lt;…&gt;, that is, if a sub-problem does not provide any useful information towards the final optimal solution. Then, the time for this iteration is wasted, and the total overhead may be greater than the cost of solving the problem at once.</a:t>
            </a:r>
            <a:endParaRPr lang="zh-CN" altLang="en-US" dirty="0"/>
          </a:p>
        </p:txBody>
      </p:sp>
      <p:sp>
        <p:nvSpPr>
          <p:cNvPr id="4" name="Slide Number Placeholder 3"/>
          <p:cNvSpPr>
            <a:spLocks noGrp="1"/>
          </p:cNvSpPr>
          <p:nvPr>
            <p:ph type="sldNum" sz="quarter" idx="5"/>
          </p:nvPr>
        </p:nvSpPr>
        <p:spPr/>
        <p:txBody>
          <a:bodyPr/>
          <a:lstStyle/>
          <a:p>
            <a:pPr>
              <a:defRPr/>
            </a:pPr>
            <a:fld id="{345CBD19-391D-4969-BEF3-D4DD41FC3B93}" type="slidenum">
              <a:rPr lang="zh-CN" altLang="en-US" smtClean="0"/>
              <a:pPr>
                <a:defRPr/>
              </a:pPr>
              <a:t>30</a:t>
            </a:fld>
            <a:endParaRPr lang="zh-CN" altLang="en-US"/>
          </a:p>
        </p:txBody>
      </p:sp>
    </p:spTree>
    <p:extLst>
      <p:ext uri="{BB962C8B-B14F-4D97-AF65-F5344CB8AC3E}">
        <p14:creationId xmlns:p14="http://schemas.microsoft.com/office/powerpoint/2010/main" val="305603149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Finally, for RQ3,</a:t>
            </a:r>
          </a:p>
          <a:p>
            <a:endParaRPr lang="en-US" altLang="zh-CN" dirty="0"/>
          </a:p>
          <a:p>
            <a:r>
              <a:rPr lang="en-US" altLang="zh-CN" dirty="0"/>
              <a:t>In addition, Alloy* is not applicable in:</a:t>
            </a:r>
          </a:p>
          <a:p>
            <a:endParaRPr lang="en-US" altLang="zh-CN" dirty="0"/>
          </a:p>
          <a:p>
            <a:r>
              <a:rPr lang="en-US" altLang="zh-CN" dirty="0"/>
              <a:t>1 case study which contains soft constraints, Alloy* cannot model this type of constraint;</a:t>
            </a:r>
          </a:p>
          <a:p>
            <a:endParaRPr lang="en-US" altLang="zh-CN" dirty="0"/>
          </a:p>
          <a:p>
            <a:r>
              <a:rPr lang="en-US" altLang="zh-CN" dirty="0"/>
              <a:t>In another case study, Alloy* requires a complete rewrite of the spec, which has a &lt;…&gt;, we consider this is not practical.</a:t>
            </a:r>
          </a:p>
          <a:p>
            <a:endParaRPr lang="en-US" altLang="zh-CN" dirty="0"/>
          </a:p>
          <a:p>
            <a:r>
              <a:rPr lang="en-US" altLang="zh-CN" dirty="0"/>
              <a:t>In contrast, our extension only requires adding a few lines of code without changing the existing formulas.</a:t>
            </a:r>
            <a:endParaRPr lang="zh-CN" altLang="en-US" dirty="0"/>
          </a:p>
        </p:txBody>
      </p:sp>
      <p:sp>
        <p:nvSpPr>
          <p:cNvPr id="4" name="Slide Number Placeholder 3"/>
          <p:cNvSpPr>
            <a:spLocks noGrp="1"/>
          </p:cNvSpPr>
          <p:nvPr>
            <p:ph type="sldNum" sz="quarter" idx="5"/>
          </p:nvPr>
        </p:nvSpPr>
        <p:spPr/>
        <p:txBody>
          <a:bodyPr/>
          <a:lstStyle/>
          <a:p>
            <a:pPr>
              <a:defRPr/>
            </a:pPr>
            <a:fld id="{345CBD19-391D-4969-BEF3-D4DD41FC3B93}" type="slidenum">
              <a:rPr lang="zh-CN" altLang="en-US" smtClean="0"/>
              <a:pPr>
                <a:defRPr/>
              </a:pPr>
              <a:t>31</a:t>
            </a:fld>
            <a:endParaRPr lang="zh-CN" altLang="en-US"/>
          </a:p>
        </p:txBody>
      </p:sp>
    </p:spTree>
    <p:extLst>
      <p:ext uri="{BB962C8B-B14F-4D97-AF65-F5344CB8AC3E}">
        <p14:creationId xmlns:p14="http://schemas.microsoft.com/office/powerpoint/2010/main" val="152784820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To conclude our work, we introduce new keywords and solving workflow for Alloy, which enables Alloy to </a:t>
            </a:r>
            <a:endParaRPr lang="zh-CN" altLang="en-US" dirty="0"/>
          </a:p>
        </p:txBody>
      </p:sp>
      <p:sp>
        <p:nvSpPr>
          <p:cNvPr id="4" name="Slide Number Placeholder 3"/>
          <p:cNvSpPr>
            <a:spLocks noGrp="1"/>
          </p:cNvSpPr>
          <p:nvPr>
            <p:ph type="sldNum" sz="quarter" idx="5"/>
          </p:nvPr>
        </p:nvSpPr>
        <p:spPr/>
        <p:txBody>
          <a:bodyPr/>
          <a:lstStyle/>
          <a:p>
            <a:pPr>
              <a:defRPr/>
            </a:pPr>
            <a:fld id="{345CBD19-391D-4969-BEF3-D4DD41FC3B93}" type="slidenum">
              <a:rPr lang="zh-CN" altLang="en-US" smtClean="0"/>
              <a:pPr>
                <a:defRPr/>
              </a:pPr>
              <a:t>32</a:t>
            </a:fld>
            <a:endParaRPr lang="zh-CN" altLang="en-US"/>
          </a:p>
        </p:txBody>
      </p:sp>
    </p:spTree>
    <p:extLst>
      <p:ext uri="{BB962C8B-B14F-4D97-AF65-F5344CB8AC3E}">
        <p14:creationId xmlns:p14="http://schemas.microsoft.com/office/powerpoint/2010/main" val="351755652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For the future work, we’d like to further enhance the expressiveness of the language.</a:t>
            </a:r>
          </a:p>
          <a:p>
            <a:endParaRPr lang="en-US" altLang="zh-CN" dirty="0"/>
          </a:p>
          <a:p>
            <a:r>
              <a:rPr lang="en-US" altLang="zh-CN" dirty="0" err="1"/>
              <a:t>MaxSAT</a:t>
            </a:r>
            <a:r>
              <a:rPr lang="en-US" altLang="zh-CN" dirty="0"/>
              <a:t> uses…</a:t>
            </a:r>
          </a:p>
          <a:p>
            <a:endParaRPr lang="en-US" altLang="zh-CN" dirty="0"/>
          </a:p>
          <a:p>
            <a:r>
              <a:rPr lang="en-US" altLang="zh-CN" dirty="0"/>
              <a:t>It can enable Alloy with …</a:t>
            </a:r>
          </a:p>
          <a:p>
            <a:endParaRPr lang="en-US" altLang="zh-CN" dirty="0"/>
          </a:p>
          <a:p>
            <a:r>
              <a:rPr lang="en-US" altLang="zh-CN" dirty="0"/>
              <a:t>Which we think could be useful in …</a:t>
            </a:r>
          </a:p>
          <a:p>
            <a:endParaRPr lang="en-US" altLang="zh-CN" dirty="0"/>
          </a:p>
          <a:p>
            <a:r>
              <a:rPr lang="en-US" altLang="zh-CN" dirty="0"/>
              <a:t>Thank you for listening!</a:t>
            </a:r>
            <a:endParaRPr lang="zh-CN" altLang="en-US" dirty="0"/>
          </a:p>
        </p:txBody>
      </p:sp>
      <p:sp>
        <p:nvSpPr>
          <p:cNvPr id="4" name="Slide Number Placeholder 3"/>
          <p:cNvSpPr>
            <a:spLocks noGrp="1"/>
          </p:cNvSpPr>
          <p:nvPr>
            <p:ph type="sldNum" sz="quarter" idx="5"/>
          </p:nvPr>
        </p:nvSpPr>
        <p:spPr/>
        <p:txBody>
          <a:bodyPr/>
          <a:lstStyle/>
          <a:p>
            <a:pPr>
              <a:defRPr/>
            </a:pPr>
            <a:fld id="{345CBD19-391D-4969-BEF3-D4DD41FC3B93}" type="slidenum">
              <a:rPr lang="zh-CN" altLang="en-US" smtClean="0"/>
              <a:pPr>
                <a:defRPr/>
              </a:pPr>
              <a:t>33</a:t>
            </a:fld>
            <a:endParaRPr lang="zh-CN" altLang="en-US"/>
          </a:p>
        </p:txBody>
      </p:sp>
    </p:spTree>
    <p:extLst>
      <p:ext uri="{BB962C8B-B14F-4D97-AF65-F5344CB8AC3E}">
        <p14:creationId xmlns:p14="http://schemas.microsoft.com/office/powerpoint/2010/main" val="25996905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Let’s go through an example! Suppose we are building a course scheduling system where:</a:t>
            </a:r>
          </a:p>
          <a:p>
            <a:r>
              <a:rPr lang="en-US" altLang="zh-CN" dirty="0"/>
              <a:t>First, Each student must take at least 3 courses, and Second, each student must take all their core courses, finally, a student must not take courses whose lecture times conflict.</a:t>
            </a:r>
            <a:endParaRPr lang="zh-CN" altLang="en-US" dirty="0"/>
          </a:p>
        </p:txBody>
      </p:sp>
      <p:sp>
        <p:nvSpPr>
          <p:cNvPr id="4" name="Slide Number Placeholder 3"/>
          <p:cNvSpPr>
            <a:spLocks noGrp="1"/>
          </p:cNvSpPr>
          <p:nvPr>
            <p:ph type="sldNum" sz="quarter" idx="5"/>
          </p:nvPr>
        </p:nvSpPr>
        <p:spPr/>
        <p:txBody>
          <a:bodyPr/>
          <a:lstStyle/>
          <a:p>
            <a:pPr>
              <a:defRPr/>
            </a:pPr>
            <a:fld id="{345CBD19-391D-4969-BEF3-D4DD41FC3B93}" type="slidenum">
              <a:rPr lang="zh-CN" altLang="en-US" smtClean="0"/>
              <a:pPr>
                <a:defRPr/>
              </a:pPr>
              <a:t>4</a:t>
            </a:fld>
            <a:endParaRPr lang="zh-CN" altLang="en-US"/>
          </a:p>
        </p:txBody>
      </p:sp>
    </p:spTree>
    <p:extLst>
      <p:ext uri="{BB962C8B-B14F-4D97-AF65-F5344CB8AC3E}">
        <p14:creationId xmlns:p14="http://schemas.microsoft.com/office/powerpoint/2010/main" val="18937609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Here we provide an overview of the Alloy spec, details of the model can be found in the paper. We first define the atoms needed for the problem.</a:t>
            </a:r>
            <a:endParaRPr lang="zh-CN" altLang="en-US" dirty="0"/>
          </a:p>
        </p:txBody>
      </p:sp>
      <p:sp>
        <p:nvSpPr>
          <p:cNvPr id="4" name="Slide Number Placeholder 3"/>
          <p:cNvSpPr>
            <a:spLocks noGrp="1"/>
          </p:cNvSpPr>
          <p:nvPr>
            <p:ph type="sldNum" sz="quarter" idx="5"/>
          </p:nvPr>
        </p:nvSpPr>
        <p:spPr/>
        <p:txBody>
          <a:bodyPr/>
          <a:lstStyle/>
          <a:p>
            <a:pPr>
              <a:defRPr/>
            </a:pPr>
            <a:fld id="{345CBD19-391D-4969-BEF3-D4DD41FC3B93}" type="slidenum">
              <a:rPr lang="zh-CN" altLang="en-US" smtClean="0"/>
              <a:pPr>
                <a:defRPr/>
              </a:pPr>
              <a:t>5</a:t>
            </a:fld>
            <a:endParaRPr lang="zh-CN" altLang="en-US"/>
          </a:p>
        </p:txBody>
      </p:sp>
    </p:spTree>
    <p:extLst>
      <p:ext uri="{BB962C8B-B14F-4D97-AF65-F5344CB8AC3E}">
        <p14:creationId xmlns:p14="http://schemas.microsoft.com/office/powerpoint/2010/main" val="6509097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Then, we define the three system requirements as a predicate, named </a:t>
            </a:r>
            <a:r>
              <a:rPr lang="en-US" altLang="zh-CN" dirty="0" err="1"/>
              <a:t>validSchedule</a:t>
            </a:r>
            <a:r>
              <a:rPr lang="en-US" altLang="zh-CN" dirty="0"/>
              <a:t>.</a:t>
            </a:r>
            <a:endParaRPr lang="zh-CN" altLang="en-US" dirty="0"/>
          </a:p>
        </p:txBody>
      </p:sp>
      <p:sp>
        <p:nvSpPr>
          <p:cNvPr id="4" name="Slide Number Placeholder 3"/>
          <p:cNvSpPr>
            <a:spLocks noGrp="1"/>
          </p:cNvSpPr>
          <p:nvPr>
            <p:ph type="sldNum" sz="quarter" idx="5"/>
          </p:nvPr>
        </p:nvSpPr>
        <p:spPr/>
        <p:txBody>
          <a:bodyPr/>
          <a:lstStyle/>
          <a:p>
            <a:pPr>
              <a:defRPr/>
            </a:pPr>
            <a:fld id="{345CBD19-391D-4969-BEF3-D4DD41FC3B93}" type="slidenum">
              <a:rPr lang="zh-CN" altLang="en-US" smtClean="0"/>
              <a:pPr>
                <a:defRPr/>
              </a:pPr>
              <a:t>6</a:t>
            </a:fld>
            <a:endParaRPr lang="zh-CN" altLang="en-US"/>
          </a:p>
        </p:txBody>
      </p:sp>
    </p:spTree>
    <p:extLst>
      <p:ext uri="{BB962C8B-B14F-4D97-AF65-F5344CB8AC3E}">
        <p14:creationId xmlns:p14="http://schemas.microsoft.com/office/powerpoint/2010/main" val="12195428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Now, suppose the CS department of CMU is offering 5 courses. And we have a student Alice who must take CS101 as a core course. We can use Alloy to generate a valid but arbitrary solution, i.e., the predicate which defines the three requirements should be true.</a:t>
            </a:r>
          </a:p>
        </p:txBody>
      </p:sp>
      <p:sp>
        <p:nvSpPr>
          <p:cNvPr id="4" name="Slide Number Placeholder 3"/>
          <p:cNvSpPr>
            <a:spLocks noGrp="1"/>
          </p:cNvSpPr>
          <p:nvPr>
            <p:ph type="sldNum" sz="quarter" idx="5"/>
          </p:nvPr>
        </p:nvSpPr>
        <p:spPr/>
        <p:txBody>
          <a:bodyPr/>
          <a:lstStyle/>
          <a:p>
            <a:pPr>
              <a:defRPr/>
            </a:pPr>
            <a:fld id="{345CBD19-391D-4969-BEF3-D4DD41FC3B93}" type="slidenum">
              <a:rPr lang="zh-CN" altLang="en-US" smtClean="0"/>
              <a:pPr>
                <a:defRPr/>
              </a:pPr>
              <a:t>7</a:t>
            </a:fld>
            <a:endParaRPr lang="zh-CN" altLang="en-US"/>
          </a:p>
        </p:txBody>
      </p:sp>
    </p:spTree>
    <p:extLst>
      <p:ext uri="{BB962C8B-B14F-4D97-AF65-F5344CB8AC3E}">
        <p14:creationId xmlns:p14="http://schemas.microsoft.com/office/powerpoint/2010/main" val="39156760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By running the analyzer, it returns a solution that Alice could take CS101, Compiler, and OS. And here’s a screenshot from Alloy.</a:t>
            </a:r>
            <a:endParaRPr lang="zh-CN" altLang="en-US" dirty="0"/>
          </a:p>
        </p:txBody>
      </p:sp>
      <p:sp>
        <p:nvSpPr>
          <p:cNvPr id="4" name="Slide Number Placeholder 3"/>
          <p:cNvSpPr>
            <a:spLocks noGrp="1"/>
          </p:cNvSpPr>
          <p:nvPr>
            <p:ph type="sldNum" sz="quarter" idx="5"/>
          </p:nvPr>
        </p:nvSpPr>
        <p:spPr/>
        <p:txBody>
          <a:bodyPr/>
          <a:lstStyle/>
          <a:p>
            <a:pPr>
              <a:defRPr/>
            </a:pPr>
            <a:fld id="{345CBD19-391D-4969-BEF3-D4DD41FC3B93}" type="slidenum">
              <a:rPr lang="zh-CN" altLang="en-US" smtClean="0"/>
              <a:pPr>
                <a:defRPr/>
              </a:pPr>
              <a:t>8</a:t>
            </a:fld>
            <a:endParaRPr lang="zh-CN" altLang="en-US"/>
          </a:p>
        </p:txBody>
      </p:sp>
    </p:spTree>
    <p:extLst>
      <p:ext uri="{BB962C8B-B14F-4D97-AF65-F5344CB8AC3E}">
        <p14:creationId xmlns:p14="http://schemas.microsoft.com/office/powerpoint/2010/main" val="7825331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Then, suppose we also model the personal course preferences into the system, and Alice is interested in ML and SE. We expect the system to generate a solution that satisfies the course requirements and also maximizes students’ interests.</a:t>
            </a:r>
          </a:p>
          <a:p>
            <a:r>
              <a:rPr lang="en-US" altLang="zh-CN" dirty="0"/>
              <a:t>This becomes an optimization problem, that is we want to maximize the number of registered courses that a student is interested in.  However, Alloy cannot solve such an optimization problem.</a:t>
            </a:r>
          </a:p>
        </p:txBody>
      </p:sp>
      <p:sp>
        <p:nvSpPr>
          <p:cNvPr id="4" name="Slide Number Placeholder 3"/>
          <p:cNvSpPr>
            <a:spLocks noGrp="1"/>
          </p:cNvSpPr>
          <p:nvPr>
            <p:ph type="sldNum" sz="quarter" idx="5"/>
          </p:nvPr>
        </p:nvSpPr>
        <p:spPr/>
        <p:txBody>
          <a:bodyPr/>
          <a:lstStyle/>
          <a:p>
            <a:pPr>
              <a:defRPr/>
            </a:pPr>
            <a:fld id="{345CBD19-391D-4969-BEF3-D4DD41FC3B93}" type="slidenum">
              <a:rPr lang="zh-CN" altLang="en-US" smtClean="0"/>
              <a:pPr>
                <a:defRPr/>
              </a:pPr>
              <a:t>9</a:t>
            </a:fld>
            <a:endParaRPr lang="zh-CN" altLang="en-US"/>
          </a:p>
        </p:txBody>
      </p:sp>
    </p:spTree>
    <p:extLst>
      <p:ext uri="{BB962C8B-B14F-4D97-AF65-F5344CB8AC3E}">
        <p14:creationId xmlns:p14="http://schemas.microsoft.com/office/powerpoint/2010/main" val="26536162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a:xfrm>
            <a:off x="609600" y="1717803"/>
            <a:ext cx="11176000" cy="838200"/>
          </a:xfrm>
        </p:spPr>
        <p:txBody>
          <a:bodyPr/>
          <a:lstStyle>
            <a:lvl1pPr>
              <a:defRPr b="1">
                <a:solidFill>
                  <a:srgbClr val="005481"/>
                </a:solidFill>
              </a:defRPr>
            </a:lvl1pPr>
          </a:lstStyle>
          <a:p>
            <a:pPr lvl="0"/>
            <a:r>
              <a:rPr lang="en-US" noProof="0"/>
              <a:t>Click to edit Master title style</a:t>
            </a:r>
          </a:p>
        </p:txBody>
      </p:sp>
      <p:sp>
        <p:nvSpPr>
          <p:cNvPr id="3075" name="Rectangle 3"/>
          <p:cNvSpPr>
            <a:spLocks noGrp="1" noChangeArrowheads="1"/>
          </p:cNvSpPr>
          <p:nvPr>
            <p:ph type="subTitle" idx="1"/>
          </p:nvPr>
        </p:nvSpPr>
        <p:spPr>
          <a:xfrm>
            <a:off x="1828800" y="2743200"/>
            <a:ext cx="8534400" cy="533400"/>
          </a:xfrm>
        </p:spPr>
        <p:txBody>
          <a:bodyPr/>
          <a:lstStyle>
            <a:lvl1pPr marL="0" indent="0" algn="ctr">
              <a:buFont typeface="Times" charset="0"/>
              <a:buNone/>
              <a:defRPr sz="2500"/>
            </a:lvl1pPr>
          </a:lstStyle>
          <a:p>
            <a:pPr lvl="0"/>
            <a:r>
              <a:rPr lang="en-US" noProof="0" dirty="0"/>
              <a:t>Click to edit Master subtitle style</a:t>
            </a:r>
          </a:p>
        </p:txBody>
      </p:sp>
    </p:spTree>
    <p:extLst>
      <p:ext uri="{BB962C8B-B14F-4D97-AF65-F5344CB8AC3E}">
        <p14:creationId xmlns:p14="http://schemas.microsoft.com/office/powerpoint/2010/main" val="17890650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1">
            <a:extLst>
              <a:ext uri="{FF2B5EF4-FFF2-40B4-BE49-F238E27FC236}">
                <a16:creationId xmlns:a16="http://schemas.microsoft.com/office/drawing/2014/main" id="{7D18241D-E7D5-4080-8104-5463FE663488}"/>
              </a:ext>
            </a:extLst>
          </p:cNvPr>
          <p:cNvSpPr>
            <a:spLocks noGrp="1"/>
          </p:cNvSpPr>
          <p:nvPr>
            <p:ph type="sldNum" sz="quarter" idx="10"/>
          </p:nvPr>
        </p:nvSpPr>
        <p:spPr/>
        <p:txBody>
          <a:bodyPr/>
          <a:lstStyle>
            <a:lvl1pPr>
              <a:defRPr/>
            </a:lvl1pPr>
          </a:lstStyle>
          <a:p>
            <a:pPr>
              <a:defRPr/>
            </a:pPr>
            <a:fld id="{A29089AF-41D1-40D2-8A9C-823907B3D27A}" type="slidenum">
              <a:rPr lang="zh-CN" altLang="en-US"/>
              <a:pPr>
                <a:defRPr/>
              </a:pPr>
              <a:t>‹#›</a:t>
            </a:fld>
            <a:endParaRPr lang="zh-CN" altLang="en-US" dirty="0"/>
          </a:p>
        </p:txBody>
      </p:sp>
      <p:sp>
        <p:nvSpPr>
          <p:cNvPr id="5" name="Footer Placeholder 2">
            <a:extLst>
              <a:ext uri="{FF2B5EF4-FFF2-40B4-BE49-F238E27FC236}">
                <a16:creationId xmlns:a16="http://schemas.microsoft.com/office/drawing/2014/main" id="{B707B4A4-AF6F-49CA-99C1-8117A2B60F5D}"/>
              </a:ext>
            </a:extLst>
          </p:cNvPr>
          <p:cNvSpPr>
            <a:spLocks noGrp="1"/>
          </p:cNvSpPr>
          <p:nvPr>
            <p:ph type="ftr" sz="quarter" idx="11"/>
          </p:nvPr>
        </p:nvSpPr>
        <p:spPr/>
        <p:txBody>
          <a:bodyPr/>
          <a:lstStyle>
            <a:lvl1pPr>
              <a:defRPr/>
            </a:lvl1pPr>
          </a:lstStyle>
          <a:p>
            <a:pPr>
              <a:defRPr/>
            </a:pPr>
            <a:endParaRPr lang="zh-CN" altLang="en-US"/>
          </a:p>
        </p:txBody>
      </p:sp>
    </p:spTree>
    <p:extLst>
      <p:ext uri="{BB962C8B-B14F-4D97-AF65-F5344CB8AC3E}">
        <p14:creationId xmlns:p14="http://schemas.microsoft.com/office/powerpoint/2010/main" val="14348827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6800" y="609600"/>
            <a:ext cx="2590800" cy="5410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609600"/>
            <a:ext cx="75692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1">
            <a:extLst>
              <a:ext uri="{FF2B5EF4-FFF2-40B4-BE49-F238E27FC236}">
                <a16:creationId xmlns:a16="http://schemas.microsoft.com/office/drawing/2014/main" id="{0F860F57-F09F-496C-B0FF-8F1426CFD416}"/>
              </a:ext>
            </a:extLst>
          </p:cNvPr>
          <p:cNvSpPr>
            <a:spLocks noGrp="1"/>
          </p:cNvSpPr>
          <p:nvPr>
            <p:ph type="sldNum" sz="quarter" idx="10"/>
          </p:nvPr>
        </p:nvSpPr>
        <p:spPr/>
        <p:txBody>
          <a:bodyPr/>
          <a:lstStyle>
            <a:lvl1pPr>
              <a:defRPr/>
            </a:lvl1pPr>
          </a:lstStyle>
          <a:p>
            <a:pPr>
              <a:defRPr/>
            </a:pPr>
            <a:fld id="{D99498F9-0367-4EA0-839F-3A3BAA507CE3}" type="slidenum">
              <a:rPr lang="zh-CN" altLang="en-US"/>
              <a:pPr>
                <a:defRPr/>
              </a:pPr>
              <a:t>‹#›</a:t>
            </a:fld>
            <a:endParaRPr lang="zh-CN" altLang="en-US" dirty="0"/>
          </a:p>
        </p:txBody>
      </p:sp>
      <p:sp>
        <p:nvSpPr>
          <p:cNvPr id="5" name="Footer Placeholder 2">
            <a:extLst>
              <a:ext uri="{FF2B5EF4-FFF2-40B4-BE49-F238E27FC236}">
                <a16:creationId xmlns:a16="http://schemas.microsoft.com/office/drawing/2014/main" id="{B9FD045E-F4DF-4079-A5C9-31FB90554597}"/>
              </a:ext>
            </a:extLst>
          </p:cNvPr>
          <p:cNvSpPr>
            <a:spLocks noGrp="1"/>
          </p:cNvSpPr>
          <p:nvPr>
            <p:ph type="ftr" sz="quarter" idx="11"/>
          </p:nvPr>
        </p:nvSpPr>
        <p:spPr/>
        <p:txBody>
          <a:bodyPr/>
          <a:lstStyle>
            <a:lvl1pPr>
              <a:defRPr/>
            </a:lvl1pPr>
          </a:lstStyle>
          <a:p>
            <a:pPr>
              <a:defRPr/>
            </a:pPr>
            <a:endParaRPr lang="zh-CN" altLang="en-US"/>
          </a:p>
        </p:txBody>
      </p:sp>
    </p:spTree>
    <p:extLst>
      <p:ext uri="{BB962C8B-B14F-4D97-AF65-F5344CB8AC3E}">
        <p14:creationId xmlns:p14="http://schemas.microsoft.com/office/powerpoint/2010/main" val="35919928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1">
            <a:extLst>
              <a:ext uri="{FF2B5EF4-FFF2-40B4-BE49-F238E27FC236}">
                <a16:creationId xmlns:a16="http://schemas.microsoft.com/office/drawing/2014/main" id="{818FBE3C-4007-4DB9-9F9F-63685BA8026B}"/>
              </a:ext>
            </a:extLst>
          </p:cNvPr>
          <p:cNvSpPr>
            <a:spLocks noGrp="1"/>
          </p:cNvSpPr>
          <p:nvPr>
            <p:ph type="sldNum" sz="quarter" idx="10"/>
          </p:nvPr>
        </p:nvSpPr>
        <p:spPr/>
        <p:txBody>
          <a:bodyPr/>
          <a:lstStyle>
            <a:lvl1pPr>
              <a:defRPr/>
            </a:lvl1pPr>
          </a:lstStyle>
          <a:p>
            <a:pPr>
              <a:defRPr/>
            </a:pPr>
            <a:fld id="{D6AE6842-3F2B-4599-81F2-1B4A8C42B1D6}" type="slidenum">
              <a:rPr lang="zh-CN" altLang="en-US"/>
              <a:pPr>
                <a:defRPr/>
              </a:pPr>
              <a:t>‹#›</a:t>
            </a:fld>
            <a:endParaRPr lang="zh-CN" altLang="en-US" dirty="0"/>
          </a:p>
        </p:txBody>
      </p:sp>
      <p:sp>
        <p:nvSpPr>
          <p:cNvPr id="5" name="Footer Placeholder 2">
            <a:extLst>
              <a:ext uri="{FF2B5EF4-FFF2-40B4-BE49-F238E27FC236}">
                <a16:creationId xmlns:a16="http://schemas.microsoft.com/office/drawing/2014/main" id="{91418867-081B-4A31-B8D0-04B8D520562E}"/>
              </a:ext>
            </a:extLst>
          </p:cNvPr>
          <p:cNvSpPr>
            <a:spLocks noGrp="1"/>
          </p:cNvSpPr>
          <p:nvPr>
            <p:ph type="ftr" sz="quarter" idx="11"/>
          </p:nvPr>
        </p:nvSpPr>
        <p:spPr/>
        <p:txBody>
          <a:bodyPr/>
          <a:lstStyle>
            <a:lvl1pPr>
              <a:defRPr/>
            </a:lvl1pPr>
          </a:lstStyle>
          <a:p>
            <a:pPr>
              <a:defRPr/>
            </a:pPr>
            <a:endParaRPr lang="zh-CN" altLang="en-US"/>
          </a:p>
        </p:txBody>
      </p:sp>
    </p:spTree>
    <p:extLst>
      <p:ext uri="{BB962C8B-B14F-4D97-AF65-F5344CB8AC3E}">
        <p14:creationId xmlns:p14="http://schemas.microsoft.com/office/powerpoint/2010/main" val="9258232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dirty="0"/>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a:t>Click to edit Master text styles</a:t>
            </a:r>
          </a:p>
        </p:txBody>
      </p:sp>
    </p:spTree>
    <p:extLst>
      <p:ext uri="{BB962C8B-B14F-4D97-AF65-F5344CB8AC3E}">
        <p14:creationId xmlns:p14="http://schemas.microsoft.com/office/powerpoint/2010/main" val="17140586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dirty="0"/>
              <a:t>Click to edit Master title style</a:t>
            </a:r>
          </a:p>
        </p:txBody>
      </p:sp>
      <p:sp>
        <p:nvSpPr>
          <p:cNvPr id="3" name="Content Placeholder 2"/>
          <p:cNvSpPr>
            <a:spLocks noGrp="1"/>
          </p:cNvSpPr>
          <p:nvPr>
            <p:ph sz="half" idx="1"/>
          </p:nvPr>
        </p:nvSpPr>
        <p:spPr>
          <a:xfrm>
            <a:off x="914400" y="1981200"/>
            <a:ext cx="5080000" cy="4038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981200"/>
            <a:ext cx="5080000" cy="4038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1">
            <a:extLst>
              <a:ext uri="{FF2B5EF4-FFF2-40B4-BE49-F238E27FC236}">
                <a16:creationId xmlns:a16="http://schemas.microsoft.com/office/drawing/2014/main" id="{E73F776D-B1D9-43B3-ADD0-C22DF4CBBCD8}"/>
              </a:ext>
            </a:extLst>
          </p:cNvPr>
          <p:cNvSpPr>
            <a:spLocks noGrp="1"/>
          </p:cNvSpPr>
          <p:nvPr>
            <p:ph type="sldNum" sz="quarter" idx="10"/>
          </p:nvPr>
        </p:nvSpPr>
        <p:spPr/>
        <p:txBody>
          <a:bodyPr/>
          <a:lstStyle>
            <a:lvl1pPr>
              <a:defRPr/>
            </a:lvl1pPr>
          </a:lstStyle>
          <a:p>
            <a:pPr>
              <a:defRPr/>
            </a:pPr>
            <a:fld id="{1124EFB0-FD41-4780-AA5D-4F8EABDBF4B8}" type="slidenum">
              <a:rPr lang="zh-CN" altLang="en-US"/>
              <a:pPr>
                <a:defRPr/>
              </a:pPr>
              <a:t>‹#›</a:t>
            </a:fld>
            <a:endParaRPr lang="zh-CN" altLang="en-US" dirty="0"/>
          </a:p>
        </p:txBody>
      </p:sp>
      <p:sp>
        <p:nvSpPr>
          <p:cNvPr id="6" name="Footer Placeholder 2">
            <a:extLst>
              <a:ext uri="{FF2B5EF4-FFF2-40B4-BE49-F238E27FC236}">
                <a16:creationId xmlns:a16="http://schemas.microsoft.com/office/drawing/2014/main" id="{ADB7FEC2-8F30-4E6E-A8AD-598E53270737}"/>
              </a:ext>
            </a:extLst>
          </p:cNvPr>
          <p:cNvSpPr>
            <a:spLocks noGrp="1"/>
          </p:cNvSpPr>
          <p:nvPr>
            <p:ph type="ftr" sz="quarter" idx="11"/>
          </p:nvPr>
        </p:nvSpPr>
        <p:spPr/>
        <p:txBody>
          <a:bodyPr/>
          <a:lstStyle>
            <a:lvl1pPr>
              <a:defRPr/>
            </a:lvl1pPr>
          </a:lstStyle>
          <a:p>
            <a:pPr>
              <a:defRPr/>
            </a:pPr>
            <a:endParaRPr lang="zh-CN" altLang="en-US"/>
          </a:p>
        </p:txBody>
      </p:sp>
    </p:spTree>
    <p:extLst>
      <p:ext uri="{BB962C8B-B14F-4D97-AF65-F5344CB8AC3E}">
        <p14:creationId xmlns:p14="http://schemas.microsoft.com/office/powerpoint/2010/main" val="8654903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D8165BF1-80CE-4A0A-AFAB-103841E67578}"/>
              </a:ext>
            </a:extLst>
          </p:cNvPr>
          <p:cNvSpPr txBox="1">
            <a:spLocks noChangeArrowheads="1"/>
          </p:cNvSpPr>
          <p:nvPr userDrawn="1"/>
        </p:nvSpPr>
        <p:spPr bwMode="auto">
          <a:xfrm>
            <a:off x="914400" y="609600"/>
            <a:ext cx="10363200" cy="1143000"/>
          </a:xfrm>
          <a:prstGeom prst="rect">
            <a:avLst/>
          </a:prstGeom>
          <a:noFill/>
          <a:ln>
            <a:noFill/>
          </a:ln>
        </p:spPr>
        <p:txBody>
          <a:bodyPr anchor="ctr"/>
          <a:lstStyle>
            <a:lvl1pPr>
              <a:defRPr sz="2400">
                <a:solidFill>
                  <a:schemeClr val="tx1"/>
                </a:solidFill>
                <a:latin typeface="Times" panose="02020603050405020304" pitchFamily="18" charset="0"/>
                <a:ea typeface="Osaka" charset="-128"/>
              </a:defRPr>
            </a:lvl1pPr>
            <a:lvl2pPr marL="742950" indent="-285750">
              <a:defRPr sz="2400">
                <a:solidFill>
                  <a:schemeClr val="tx1"/>
                </a:solidFill>
                <a:latin typeface="Times" panose="02020603050405020304" pitchFamily="18" charset="0"/>
                <a:ea typeface="Osaka" charset="-128"/>
              </a:defRPr>
            </a:lvl2pPr>
            <a:lvl3pPr marL="1143000" indent="-228600">
              <a:defRPr sz="2400">
                <a:solidFill>
                  <a:schemeClr val="tx1"/>
                </a:solidFill>
                <a:latin typeface="Times" panose="02020603050405020304" pitchFamily="18" charset="0"/>
                <a:ea typeface="Osaka" charset="-128"/>
              </a:defRPr>
            </a:lvl3pPr>
            <a:lvl4pPr marL="1600200" indent="-228600">
              <a:defRPr sz="2400">
                <a:solidFill>
                  <a:schemeClr val="tx1"/>
                </a:solidFill>
                <a:latin typeface="Times" panose="02020603050405020304" pitchFamily="18" charset="0"/>
                <a:ea typeface="Osaka" charset="-128"/>
              </a:defRPr>
            </a:lvl4pPr>
            <a:lvl5pPr marL="2057400" indent="-228600">
              <a:defRPr sz="2400">
                <a:solidFill>
                  <a:schemeClr val="tx1"/>
                </a:solidFill>
                <a:latin typeface="Times" panose="02020603050405020304" pitchFamily="18" charset="0"/>
                <a:ea typeface="Osaka" charset="-128"/>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Osaka" charset="-128"/>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Osaka" charset="-128"/>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Osaka" charset="-128"/>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Osaka" charset="-128"/>
              </a:defRPr>
            </a:lvl9pPr>
          </a:lstStyle>
          <a:p>
            <a:pPr algn="l">
              <a:defRPr/>
            </a:pPr>
            <a:r>
              <a:rPr lang="en-US" altLang="zh-CN" sz="4400">
                <a:solidFill>
                  <a:schemeClr val="tx2"/>
                </a:solidFill>
                <a:latin typeface="Arial" panose="020B0604020202020204" pitchFamily="34" charset="0"/>
              </a:rPr>
              <a:t>Click to edit Master title style</a:t>
            </a:r>
          </a:p>
        </p:txBody>
      </p:sp>
      <p:sp>
        <p:nvSpPr>
          <p:cNvPr id="3" name="Text Placeholder 2"/>
          <p:cNvSpPr>
            <a:spLocks noGrp="1"/>
          </p:cNvSpPr>
          <p:nvPr>
            <p:ph type="body" idx="1"/>
          </p:nvPr>
        </p:nvSpPr>
        <p:spPr>
          <a:xfrm>
            <a:off x="909851" y="1712898"/>
            <a:ext cx="5086666" cy="604104"/>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909851" y="2395107"/>
            <a:ext cx="5086666" cy="373105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93369" y="1712898"/>
            <a:ext cx="5088668" cy="604104"/>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9" y="2395107"/>
            <a:ext cx="5088666" cy="373105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7">
            <a:extLst>
              <a:ext uri="{FF2B5EF4-FFF2-40B4-BE49-F238E27FC236}">
                <a16:creationId xmlns:a16="http://schemas.microsoft.com/office/drawing/2014/main" id="{B40CCCA2-5708-4C63-B7C9-F73E9511834E}"/>
              </a:ext>
            </a:extLst>
          </p:cNvPr>
          <p:cNvSpPr>
            <a:spLocks noGrp="1"/>
          </p:cNvSpPr>
          <p:nvPr>
            <p:ph type="ftr" sz="quarter" idx="10"/>
          </p:nvPr>
        </p:nvSpPr>
        <p:spPr/>
        <p:txBody>
          <a:bodyPr/>
          <a:lstStyle>
            <a:lvl1pPr>
              <a:defRPr/>
            </a:lvl1pPr>
          </a:lstStyle>
          <a:p>
            <a:pPr>
              <a:defRPr/>
            </a:pPr>
            <a:endParaRPr lang="zh-CN" altLang="en-US"/>
          </a:p>
        </p:txBody>
      </p:sp>
      <p:sp>
        <p:nvSpPr>
          <p:cNvPr id="9" name="Slide Number Placeholder 9">
            <a:extLst>
              <a:ext uri="{FF2B5EF4-FFF2-40B4-BE49-F238E27FC236}">
                <a16:creationId xmlns:a16="http://schemas.microsoft.com/office/drawing/2014/main" id="{88E71B1D-811C-42CC-AF8B-F793FF3739CF}"/>
              </a:ext>
            </a:extLst>
          </p:cNvPr>
          <p:cNvSpPr>
            <a:spLocks noGrp="1"/>
          </p:cNvSpPr>
          <p:nvPr>
            <p:ph type="sldNum" sz="quarter" idx="11"/>
          </p:nvPr>
        </p:nvSpPr>
        <p:spPr/>
        <p:txBody>
          <a:bodyPr/>
          <a:lstStyle>
            <a:lvl1pPr>
              <a:defRPr/>
            </a:lvl1pPr>
          </a:lstStyle>
          <a:p>
            <a:pPr>
              <a:defRPr/>
            </a:pPr>
            <a:fld id="{FB20DB9A-BFA1-497F-A516-ACAD262C4B03}" type="slidenum">
              <a:rPr lang="zh-CN" altLang="en-US"/>
              <a:pPr>
                <a:defRPr/>
              </a:pPr>
              <a:t>‹#›</a:t>
            </a:fld>
            <a:endParaRPr lang="zh-CN" altLang="en-US" dirty="0"/>
          </a:p>
        </p:txBody>
      </p:sp>
    </p:spTree>
    <p:extLst>
      <p:ext uri="{BB962C8B-B14F-4D97-AF65-F5344CB8AC3E}">
        <p14:creationId xmlns:p14="http://schemas.microsoft.com/office/powerpoint/2010/main" val="25186691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a:t>Click to edit Master title style</a:t>
            </a:r>
          </a:p>
        </p:txBody>
      </p:sp>
      <p:sp>
        <p:nvSpPr>
          <p:cNvPr id="3" name="Slide Number Placeholder 1">
            <a:extLst>
              <a:ext uri="{FF2B5EF4-FFF2-40B4-BE49-F238E27FC236}">
                <a16:creationId xmlns:a16="http://schemas.microsoft.com/office/drawing/2014/main" id="{77ADC195-C22A-4743-BA42-CCA998F23F6B}"/>
              </a:ext>
            </a:extLst>
          </p:cNvPr>
          <p:cNvSpPr>
            <a:spLocks noGrp="1"/>
          </p:cNvSpPr>
          <p:nvPr>
            <p:ph type="sldNum" sz="quarter" idx="10"/>
          </p:nvPr>
        </p:nvSpPr>
        <p:spPr/>
        <p:txBody>
          <a:bodyPr/>
          <a:lstStyle>
            <a:lvl1pPr>
              <a:defRPr/>
            </a:lvl1pPr>
          </a:lstStyle>
          <a:p>
            <a:pPr>
              <a:defRPr/>
            </a:pPr>
            <a:fld id="{D9087126-62E2-490B-969F-64B455D7F68C}" type="slidenum">
              <a:rPr lang="zh-CN" altLang="en-US"/>
              <a:pPr>
                <a:defRPr/>
              </a:pPr>
              <a:t>‹#›</a:t>
            </a:fld>
            <a:endParaRPr lang="zh-CN" altLang="en-US" dirty="0"/>
          </a:p>
        </p:txBody>
      </p:sp>
      <p:sp>
        <p:nvSpPr>
          <p:cNvPr id="4" name="Footer Placeholder 2">
            <a:extLst>
              <a:ext uri="{FF2B5EF4-FFF2-40B4-BE49-F238E27FC236}">
                <a16:creationId xmlns:a16="http://schemas.microsoft.com/office/drawing/2014/main" id="{AA69D82D-3BAB-4F29-994D-1A6246534F63}"/>
              </a:ext>
            </a:extLst>
          </p:cNvPr>
          <p:cNvSpPr>
            <a:spLocks noGrp="1"/>
          </p:cNvSpPr>
          <p:nvPr>
            <p:ph type="ftr" sz="quarter" idx="11"/>
          </p:nvPr>
        </p:nvSpPr>
        <p:spPr/>
        <p:txBody>
          <a:bodyPr/>
          <a:lstStyle>
            <a:lvl1pPr>
              <a:defRPr/>
            </a:lvl1pPr>
          </a:lstStyle>
          <a:p>
            <a:pPr>
              <a:defRPr/>
            </a:pPr>
            <a:endParaRPr lang="zh-CN" altLang="en-US"/>
          </a:p>
        </p:txBody>
      </p:sp>
    </p:spTree>
    <p:extLst>
      <p:ext uri="{BB962C8B-B14F-4D97-AF65-F5344CB8AC3E}">
        <p14:creationId xmlns:p14="http://schemas.microsoft.com/office/powerpoint/2010/main" val="7425205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7B161E8-129F-490A-8FDF-234797E8F094}"/>
              </a:ext>
            </a:extLst>
          </p:cNvPr>
          <p:cNvSpPr>
            <a:spLocks noGrp="1"/>
          </p:cNvSpPr>
          <p:nvPr>
            <p:ph type="sldNum" sz="quarter" idx="10"/>
          </p:nvPr>
        </p:nvSpPr>
        <p:spPr/>
        <p:txBody>
          <a:bodyPr/>
          <a:lstStyle>
            <a:lvl1pPr>
              <a:defRPr/>
            </a:lvl1pPr>
          </a:lstStyle>
          <a:p>
            <a:pPr>
              <a:defRPr/>
            </a:pPr>
            <a:fld id="{502F5A19-6BB8-4AD1-BAF8-7E33F233F1DF}" type="slidenum">
              <a:rPr lang="zh-CN" altLang="en-US"/>
              <a:pPr>
                <a:defRPr/>
              </a:pPr>
              <a:t>‹#›</a:t>
            </a:fld>
            <a:endParaRPr lang="zh-CN" altLang="en-US" dirty="0"/>
          </a:p>
        </p:txBody>
      </p:sp>
      <p:sp>
        <p:nvSpPr>
          <p:cNvPr id="3" name="Footer Placeholder 2">
            <a:extLst>
              <a:ext uri="{FF2B5EF4-FFF2-40B4-BE49-F238E27FC236}">
                <a16:creationId xmlns:a16="http://schemas.microsoft.com/office/drawing/2014/main" id="{B6066B73-DB06-4F88-8BEA-F02A954AF1D3}"/>
              </a:ext>
            </a:extLst>
          </p:cNvPr>
          <p:cNvSpPr>
            <a:spLocks noGrp="1"/>
          </p:cNvSpPr>
          <p:nvPr>
            <p:ph type="ftr" sz="quarter" idx="11"/>
          </p:nvPr>
        </p:nvSpPr>
        <p:spPr/>
        <p:txBody>
          <a:bodyPr/>
          <a:lstStyle>
            <a:lvl1pPr>
              <a:defRPr/>
            </a:lvl1pPr>
          </a:lstStyle>
          <a:p>
            <a:pPr>
              <a:defRPr/>
            </a:pPr>
            <a:endParaRPr lang="zh-CN" altLang="en-US"/>
          </a:p>
        </p:txBody>
      </p:sp>
    </p:spTree>
    <p:extLst>
      <p:ext uri="{BB962C8B-B14F-4D97-AF65-F5344CB8AC3E}">
        <p14:creationId xmlns:p14="http://schemas.microsoft.com/office/powerpoint/2010/main" val="39597760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0987" y="554978"/>
            <a:ext cx="3710835" cy="1075065"/>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909851" y="1786251"/>
            <a:ext cx="3710834" cy="433991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Slide Number Placeholder 1">
            <a:extLst>
              <a:ext uri="{FF2B5EF4-FFF2-40B4-BE49-F238E27FC236}">
                <a16:creationId xmlns:a16="http://schemas.microsoft.com/office/drawing/2014/main" id="{74EB1773-BD82-4E4A-A2F9-6ABA31367CDD}"/>
              </a:ext>
            </a:extLst>
          </p:cNvPr>
          <p:cNvSpPr>
            <a:spLocks noGrp="1"/>
          </p:cNvSpPr>
          <p:nvPr>
            <p:ph type="sldNum" sz="quarter" idx="10"/>
          </p:nvPr>
        </p:nvSpPr>
        <p:spPr/>
        <p:txBody>
          <a:bodyPr/>
          <a:lstStyle>
            <a:lvl1pPr>
              <a:defRPr/>
            </a:lvl1pPr>
          </a:lstStyle>
          <a:p>
            <a:pPr>
              <a:defRPr/>
            </a:pPr>
            <a:fld id="{404A22D4-5BF8-4A14-B487-6221B09FDF25}" type="slidenum">
              <a:rPr lang="zh-CN" altLang="en-US"/>
              <a:pPr>
                <a:defRPr/>
              </a:pPr>
              <a:t>‹#›</a:t>
            </a:fld>
            <a:endParaRPr lang="zh-CN" altLang="en-US" dirty="0"/>
          </a:p>
        </p:txBody>
      </p:sp>
      <p:sp>
        <p:nvSpPr>
          <p:cNvPr id="6" name="Footer Placeholder 2">
            <a:extLst>
              <a:ext uri="{FF2B5EF4-FFF2-40B4-BE49-F238E27FC236}">
                <a16:creationId xmlns:a16="http://schemas.microsoft.com/office/drawing/2014/main" id="{C791A947-4114-4A49-8B4F-AA2563895E5B}"/>
              </a:ext>
            </a:extLst>
          </p:cNvPr>
          <p:cNvSpPr>
            <a:spLocks noGrp="1"/>
          </p:cNvSpPr>
          <p:nvPr>
            <p:ph type="ftr" sz="quarter" idx="11"/>
          </p:nvPr>
        </p:nvSpPr>
        <p:spPr/>
        <p:txBody>
          <a:bodyPr/>
          <a:lstStyle>
            <a:lvl1pPr>
              <a:defRPr/>
            </a:lvl1pPr>
          </a:lstStyle>
          <a:p>
            <a:pPr>
              <a:defRPr/>
            </a:pPr>
            <a:endParaRPr lang="zh-CN" altLang="en-US"/>
          </a:p>
        </p:txBody>
      </p:sp>
    </p:spTree>
    <p:extLst>
      <p:ext uri="{BB962C8B-B14F-4D97-AF65-F5344CB8AC3E}">
        <p14:creationId xmlns:p14="http://schemas.microsoft.com/office/powerpoint/2010/main" val="6873940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Slide Number Placeholder 1">
            <a:extLst>
              <a:ext uri="{FF2B5EF4-FFF2-40B4-BE49-F238E27FC236}">
                <a16:creationId xmlns:a16="http://schemas.microsoft.com/office/drawing/2014/main" id="{ACDBF80A-1CED-4437-8AC4-C2B97A060BE8}"/>
              </a:ext>
            </a:extLst>
          </p:cNvPr>
          <p:cNvSpPr>
            <a:spLocks noGrp="1"/>
          </p:cNvSpPr>
          <p:nvPr>
            <p:ph type="sldNum" sz="quarter" idx="10"/>
          </p:nvPr>
        </p:nvSpPr>
        <p:spPr/>
        <p:txBody>
          <a:bodyPr/>
          <a:lstStyle>
            <a:lvl1pPr>
              <a:defRPr/>
            </a:lvl1pPr>
          </a:lstStyle>
          <a:p>
            <a:pPr>
              <a:defRPr/>
            </a:pPr>
            <a:fld id="{42902D05-CAC3-486C-AC9F-0A121ADB2F5C}" type="slidenum">
              <a:rPr lang="zh-CN" altLang="en-US"/>
              <a:pPr>
                <a:defRPr/>
              </a:pPr>
              <a:t>‹#›</a:t>
            </a:fld>
            <a:endParaRPr lang="zh-CN" altLang="en-US" dirty="0"/>
          </a:p>
        </p:txBody>
      </p:sp>
      <p:sp>
        <p:nvSpPr>
          <p:cNvPr id="6" name="Footer Placeholder 2">
            <a:extLst>
              <a:ext uri="{FF2B5EF4-FFF2-40B4-BE49-F238E27FC236}">
                <a16:creationId xmlns:a16="http://schemas.microsoft.com/office/drawing/2014/main" id="{627A8B28-BFAC-45C8-A02B-F7196D38103D}"/>
              </a:ext>
            </a:extLst>
          </p:cNvPr>
          <p:cNvSpPr>
            <a:spLocks noGrp="1"/>
          </p:cNvSpPr>
          <p:nvPr>
            <p:ph type="ftr" sz="quarter" idx="11"/>
          </p:nvPr>
        </p:nvSpPr>
        <p:spPr/>
        <p:txBody>
          <a:bodyPr/>
          <a:lstStyle>
            <a:lvl1pPr>
              <a:defRPr/>
            </a:lvl1pPr>
          </a:lstStyle>
          <a:p>
            <a:pPr>
              <a:defRPr/>
            </a:pPr>
            <a:endParaRPr lang="zh-CN" altLang="en-US"/>
          </a:p>
        </p:txBody>
      </p:sp>
    </p:spTree>
    <p:extLst>
      <p:ext uri="{BB962C8B-B14F-4D97-AF65-F5344CB8AC3E}">
        <p14:creationId xmlns:p14="http://schemas.microsoft.com/office/powerpoint/2010/main" val="40936887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20B68342-5B6B-442B-AD47-A48A5F683D6A}"/>
              </a:ext>
            </a:extLst>
          </p:cNvPr>
          <p:cNvSpPr>
            <a:spLocks noGrp="1" noChangeArrowheads="1"/>
          </p:cNvSpPr>
          <p:nvPr>
            <p:ph type="title"/>
          </p:nvPr>
        </p:nvSpPr>
        <p:spPr bwMode="auto">
          <a:xfrm>
            <a:off x="914400" y="609600"/>
            <a:ext cx="103632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DFD73153-05AE-4713-94BC-CE3E84CC0BB9}"/>
              </a:ext>
            </a:extLst>
          </p:cNvPr>
          <p:cNvSpPr>
            <a:spLocks noGrp="1" noChangeArrowheads="1"/>
          </p:cNvSpPr>
          <p:nvPr>
            <p:ph type="body" idx="1"/>
          </p:nvPr>
        </p:nvSpPr>
        <p:spPr bwMode="auto">
          <a:xfrm>
            <a:off x="914400" y="1981200"/>
            <a:ext cx="10363200" cy="403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 name="Slide Number Placeholder 1">
            <a:extLst>
              <a:ext uri="{FF2B5EF4-FFF2-40B4-BE49-F238E27FC236}">
                <a16:creationId xmlns:a16="http://schemas.microsoft.com/office/drawing/2014/main" id="{6DBDA251-E687-4EA2-999D-168943F07263}"/>
              </a:ext>
            </a:extLst>
          </p:cNvPr>
          <p:cNvSpPr>
            <a:spLocks noGrp="1"/>
          </p:cNvSpPr>
          <p:nvPr>
            <p:ph type="sldNum" sz="quarter" idx="4"/>
          </p:nvPr>
        </p:nvSpPr>
        <p:spPr>
          <a:xfrm>
            <a:off x="909638" y="6281738"/>
            <a:ext cx="842962"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defRPr/>
            </a:pPr>
            <a:fld id="{5F0B0E96-4DBA-4990-843F-9C1F06307306}" type="slidenum">
              <a:rPr lang="zh-CN" altLang="en-US"/>
              <a:pPr>
                <a:defRPr/>
              </a:pPr>
              <a:t>‹#›</a:t>
            </a:fld>
            <a:endParaRPr lang="zh-CN" altLang="en-US" dirty="0"/>
          </a:p>
        </p:txBody>
      </p:sp>
      <p:sp>
        <p:nvSpPr>
          <p:cNvPr id="3" name="Footer Placeholder 2">
            <a:extLst>
              <a:ext uri="{FF2B5EF4-FFF2-40B4-BE49-F238E27FC236}">
                <a16:creationId xmlns:a16="http://schemas.microsoft.com/office/drawing/2014/main" id="{DDFB7E3D-F6AE-479F-AD65-88B879344FE5}"/>
              </a:ext>
            </a:extLst>
          </p:cNvPr>
          <p:cNvSpPr>
            <a:spLocks noGrp="1"/>
          </p:cNvSpPr>
          <p:nvPr>
            <p:ph type="ftr" sz="quarter" idx="3"/>
          </p:nvPr>
        </p:nvSpPr>
        <p:spPr>
          <a:xfrm>
            <a:off x="2057400" y="6281738"/>
            <a:ext cx="8305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defRPr/>
            </a:pPr>
            <a:endParaRPr lang="zh-CN" altLang="en-US"/>
          </a:p>
        </p:txBody>
      </p:sp>
    </p:spTree>
  </p:cSld>
  <p:clrMap bg1="lt1" tx1="dk1" bg2="lt2" tx2="dk2" accent1="accent1" accent2="accent2" accent3="accent3" accent4="accent4" accent5="accent5" accent6="accent6" hlink="hlink" folHlink="folHlink"/>
  <p:sldLayoutIdLst>
    <p:sldLayoutId id="2147483697" r:id="rId1"/>
    <p:sldLayoutId id="2147483689" r:id="rId2"/>
    <p:sldLayoutId id="2147483698" r:id="rId3"/>
    <p:sldLayoutId id="2147483690" r:id="rId4"/>
    <p:sldLayoutId id="2147483699" r:id="rId5"/>
    <p:sldLayoutId id="2147483691" r:id="rId6"/>
    <p:sldLayoutId id="2147483692" r:id="rId7"/>
    <p:sldLayoutId id="2147483693" r:id="rId8"/>
    <p:sldLayoutId id="2147483694" r:id="rId9"/>
    <p:sldLayoutId id="2147483695" r:id="rId10"/>
    <p:sldLayoutId id="2147483696"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Osaka" charset="0"/>
          <a:cs typeface="Osaka" charset="0"/>
        </a:defRPr>
      </a:lvl2pPr>
      <a:lvl3pPr algn="ctr" rtl="0" eaLnBrk="0" fontAlgn="base" hangingPunct="0">
        <a:spcBef>
          <a:spcPct val="0"/>
        </a:spcBef>
        <a:spcAft>
          <a:spcPct val="0"/>
        </a:spcAft>
        <a:defRPr sz="4400">
          <a:solidFill>
            <a:schemeClr val="tx2"/>
          </a:solidFill>
          <a:latin typeface="Arial" charset="0"/>
          <a:ea typeface="Osaka" charset="0"/>
          <a:cs typeface="Osaka" charset="0"/>
        </a:defRPr>
      </a:lvl3pPr>
      <a:lvl4pPr algn="ctr" rtl="0" eaLnBrk="0" fontAlgn="base" hangingPunct="0">
        <a:spcBef>
          <a:spcPct val="0"/>
        </a:spcBef>
        <a:spcAft>
          <a:spcPct val="0"/>
        </a:spcAft>
        <a:defRPr sz="4400">
          <a:solidFill>
            <a:schemeClr val="tx2"/>
          </a:solidFill>
          <a:latin typeface="Arial" charset="0"/>
          <a:ea typeface="Osaka" charset="0"/>
          <a:cs typeface="Osaka" charset="0"/>
        </a:defRPr>
      </a:lvl4pPr>
      <a:lvl5pPr algn="ctr" rtl="0" eaLnBrk="0" fontAlgn="base" hangingPunct="0">
        <a:spcBef>
          <a:spcPct val="0"/>
        </a:spcBef>
        <a:spcAft>
          <a:spcPct val="0"/>
        </a:spcAft>
        <a:defRPr sz="4400">
          <a:solidFill>
            <a:schemeClr val="tx2"/>
          </a:solidFill>
          <a:latin typeface="Arial" charset="0"/>
          <a:ea typeface="Osaka" charset="0"/>
          <a:cs typeface="Osaka" charset="0"/>
        </a:defRPr>
      </a:lvl5pPr>
      <a:lvl6pPr marL="457200" algn="ctr" rtl="0" fontAlgn="base">
        <a:spcBef>
          <a:spcPct val="0"/>
        </a:spcBef>
        <a:spcAft>
          <a:spcPct val="0"/>
        </a:spcAft>
        <a:defRPr sz="4400">
          <a:solidFill>
            <a:schemeClr val="tx2"/>
          </a:solidFill>
          <a:latin typeface="Arial" charset="0"/>
          <a:ea typeface="Osaka" charset="0"/>
          <a:cs typeface="Osaka" charset="0"/>
        </a:defRPr>
      </a:lvl6pPr>
      <a:lvl7pPr marL="914400" algn="ctr" rtl="0" fontAlgn="base">
        <a:spcBef>
          <a:spcPct val="0"/>
        </a:spcBef>
        <a:spcAft>
          <a:spcPct val="0"/>
        </a:spcAft>
        <a:defRPr sz="4400">
          <a:solidFill>
            <a:schemeClr val="tx2"/>
          </a:solidFill>
          <a:latin typeface="Arial" charset="0"/>
          <a:ea typeface="Osaka" charset="0"/>
          <a:cs typeface="Osaka" charset="0"/>
        </a:defRPr>
      </a:lvl7pPr>
      <a:lvl8pPr marL="1371600" algn="ctr" rtl="0" fontAlgn="base">
        <a:spcBef>
          <a:spcPct val="0"/>
        </a:spcBef>
        <a:spcAft>
          <a:spcPct val="0"/>
        </a:spcAft>
        <a:defRPr sz="4400">
          <a:solidFill>
            <a:schemeClr val="tx2"/>
          </a:solidFill>
          <a:latin typeface="Arial" charset="0"/>
          <a:ea typeface="Osaka" charset="0"/>
          <a:cs typeface="Osaka" charset="0"/>
        </a:defRPr>
      </a:lvl8pPr>
      <a:lvl9pPr marL="1828800" algn="ctr" rtl="0" fontAlgn="base">
        <a:spcBef>
          <a:spcPct val="0"/>
        </a:spcBef>
        <a:spcAft>
          <a:spcPct val="0"/>
        </a:spcAft>
        <a:defRPr sz="4400">
          <a:solidFill>
            <a:schemeClr val="tx2"/>
          </a:solidFill>
          <a:latin typeface="Arial" charset="0"/>
          <a:ea typeface="Osaka" charset="0"/>
          <a:cs typeface="Osaka" charset="0"/>
        </a:defRPr>
      </a:lvl9pPr>
    </p:titleStyle>
    <p:bodyStyle>
      <a:lvl1pPr marL="342900" indent="-342900" algn="l" rtl="0" eaLnBrk="0" fontAlgn="base" hangingPunct="0">
        <a:spcBef>
          <a:spcPct val="20000"/>
        </a:spcBef>
        <a:spcAft>
          <a:spcPct val="0"/>
        </a:spcAft>
        <a:buClr>
          <a:srgbClr val="005481"/>
        </a:buClr>
        <a:buFont typeface="Times" panose="02020603050405020304" pitchFamily="18" charset="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rgbClr val="005481"/>
        </a:buClr>
        <a:buFont typeface="Times" panose="02020603050405020304" pitchFamily="18" charset="0"/>
        <a:buChar char="•"/>
        <a:defRPr sz="2800">
          <a:solidFill>
            <a:schemeClr val="tx1"/>
          </a:solidFill>
          <a:latin typeface="+mn-lt"/>
          <a:ea typeface="+mn-ea"/>
          <a:cs typeface="+mn-cs"/>
        </a:defRPr>
      </a:lvl2pPr>
      <a:lvl3pPr marL="1143000" indent="-228600" algn="l" rtl="0" eaLnBrk="0" fontAlgn="base" hangingPunct="0">
        <a:spcBef>
          <a:spcPct val="20000"/>
        </a:spcBef>
        <a:spcAft>
          <a:spcPct val="0"/>
        </a:spcAft>
        <a:buClr>
          <a:srgbClr val="005481"/>
        </a:buClr>
        <a:buFont typeface="Times" panose="02020603050405020304" pitchFamily="18" charset="0"/>
        <a:buChar char="•"/>
        <a:defRPr sz="2400">
          <a:solidFill>
            <a:schemeClr val="tx1"/>
          </a:solidFill>
          <a:latin typeface="+mn-lt"/>
          <a:ea typeface="+mn-ea"/>
          <a:cs typeface="+mn-cs"/>
        </a:defRPr>
      </a:lvl3pPr>
      <a:lvl4pPr marL="1600200" indent="-228600" algn="l" rtl="0" eaLnBrk="0" fontAlgn="base" hangingPunct="0">
        <a:spcBef>
          <a:spcPct val="20000"/>
        </a:spcBef>
        <a:spcAft>
          <a:spcPct val="0"/>
        </a:spcAft>
        <a:buClr>
          <a:srgbClr val="005481"/>
        </a:buClr>
        <a:buFont typeface="Times" panose="02020603050405020304" pitchFamily="18" charset="0"/>
        <a:buChar char="•"/>
        <a:defRPr sz="2000">
          <a:solidFill>
            <a:schemeClr val="tx1"/>
          </a:solidFill>
          <a:latin typeface="+mn-lt"/>
          <a:ea typeface="+mn-ea"/>
          <a:cs typeface="+mn-cs"/>
        </a:defRPr>
      </a:lvl4pPr>
      <a:lvl5pPr marL="2057400" indent="-228600" algn="l" rtl="0" eaLnBrk="0" fontAlgn="base" hangingPunct="0">
        <a:spcBef>
          <a:spcPct val="20000"/>
        </a:spcBef>
        <a:spcAft>
          <a:spcPct val="0"/>
        </a:spcAft>
        <a:buClr>
          <a:srgbClr val="005481"/>
        </a:buClr>
        <a:buFont typeface="Times" panose="02020603050405020304" pitchFamily="18" charset="0"/>
        <a:buChar char="•"/>
        <a:defRPr sz="2000">
          <a:solidFill>
            <a:schemeClr val="tx1"/>
          </a:solidFill>
          <a:latin typeface="+mn-lt"/>
          <a:ea typeface="+mn-ea"/>
          <a:cs typeface="+mn-cs"/>
        </a:defRPr>
      </a:lvl5pPr>
      <a:lvl6pPr marL="2514600" indent="-228600" algn="l" rtl="0" fontAlgn="base">
        <a:spcBef>
          <a:spcPct val="20000"/>
        </a:spcBef>
        <a:spcAft>
          <a:spcPct val="0"/>
        </a:spcAft>
        <a:buClr>
          <a:srgbClr val="005481"/>
        </a:buClr>
        <a:buFont typeface="Times" charset="0"/>
        <a:buChar char="•"/>
        <a:defRPr sz="2000">
          <a:solidFill>
            <a:schemeClr val="tx1"/>
          </a:solidFill>
          <a:latin typeface="+mn-lt"/>
          <a:ea typeface="+mn-ea"/>
          <a:cs typeface="+mn-cs"/>
        </a:defRPr>
      </a:lvl6pPr>
      <a:lvl7pPr marL="2971800" indent="-228600" algn="l" rtl="0" fontAlgn="base">
        <a:spcBef>
          <a:spcPct val="20000"/>
        </a:spcBef>
        <a:spcAft>
          <a:spcPct val="0"/>
        </a:spcAft>
        <a:buClr>
          <a:srgbClr val="005481"/>
        </a:buClr>
        <a:buFont typeface="Times" charset="0"/>
        <a:buChar char="•"/>
        <a:defRPr sz="2000">
          <a:solidFill>
            <a:schemeClr val="tx1"/>
          </a:solidFill>
          <a:latin typeface="+mn-lt"/>
          <a:ea typeface="+mn-ea"/>
          <a:cs typeface="+mn-cs"/>
        </a:defRPr>
      </a:lvl7pPr>
      <a:lvl8pPr marL="3429000" indent="-228600" algn="l" rtl="0" fontAlgn="base">
        <a:spcBef>
          <a:spcPct val="20000"/>
        </a:spcBef>
        <a:spcAft>
          <a:spcPct val="0"/>
        </a:spcAft>
        <a:buClr>
          <a:srgbClr val="005481"/>
        </a:buClr>
        <a:buFont typeface="Times" charset="0"/>
        <a:buChar char="•"/>
        <a:defRPr sz="2000">
          <a:solidFill>
            <a:schemeClr val="tx1"/>
          </a:solidFill>
          <a:latin typeface="+mn-lt"/>
          <a:ea typeface="+mn-ea"/>
          <a:cs typeface="+mn-cs"/>
        </a:defRPr>
      </a:lvl8pPr>
      <a:lvl9pPr marL="3886200" indent="-228600" algn="l" rtl="0" fontAlgn="base">
        <a:spcBef>
          <a:spcPct val="20000"/>
        </a:spcBef>
        <a:spcAft>
          <a:spcPct val="0"/>
        </a:spcAft>
        <a:buClr>
          <a:srgbClr val="005481"/>
        </a:buClr>
        <a:buFont typeface="Times" charset="0"/>
        <a:buChar char="•"/>
        <a:defRPr sz="20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jpg"/><Relationship Id="rId3" Type="http://schemas.openxmlformats.org/officeDocument/2006/relationships/slideLayout" Target="../slideLayouts/slideLayout1.xml"/><Relationship Id="rId7" Type="http://schemas.openxmlformats.org/officeDocument/2006/relationships/image" Target="../media/image3.pn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audio" Target="../media/media10.m4a"/><Relationship Id="rId7" Type="http://schemas.openxmlformats.org/officeDocument/2006/relationships/image" Target="../media/image9.svg"/><Relationship Id="rId2" Type="http://schemas.microsoft.com/office/2007/relationships/media" Target="../media/media10.m4a"/><Relationship Id="rId1" Type="http://schemas.openxmlformats.org/officeDocument/2006/relationships/tags" Target="../tags/tag2.xml"/><Relationship Id="rId6" Type="http://schemas.openxmlformats.org/officeDocument/2006/relationships/image" Target="../media/image8.png"/><Relationship Id="rId5" Type="http://schemas.openxmlformats.org/officeDocument/2006/relationships/notesSlide" Target="../notesSlides/notesSlide10.xml"/><Relationship Id="rId4" Type="http://schemas.openxmlformats.org/officeDocument/2006/relationships/slideLayout" Target="../slideLayouts/slideLayout2.xml"/><Relationship Id="rId9"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9.svg"/></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9.svg"/></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9.sv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60.png"/></Relationships>
</file>

<file path=ppt/slides/_rels/slide15.xml.rels><?xml version="1.0" encoding="UTF-8" standalone="yes"?>
<Relationships xmlns="http://schemas.openxmlformats.org/package/2006/relationships"><Relationship Id="rId13" Type="http://schemas.openxmlformats.org/officeDocument/2006/relationships/diagramColors" Target="../diagrams/colors2.xml"/><Relationship Id="rId3" Type="http://schemas.openxmlformats.org/officeDocument/2006/relationships/diagramData" Target="../diagrams/data3.xml"/><Relationship Id="rId7" Type="http://schemas.microsoft.com/office/2007/relationships/diagramDrawing" Target="../diagrams/drawing2.xml"/><Relationship Id="rId12" Type="http://schemas.openxmlformats.org/officeDocument/2006/relationships/diagramQuickStyle" Target="../diagrams/quickStyle2.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diagramColors" Target="../diagrams/colors2.xml"/><Relationship Id="rId11" Type="http://schemas.openxmlformats.org/officeDocument/2006/relationships/diagramLayout" Target="../diagrams/layout2.xml"/><Relationship Id="rId5" Type="http://schemas.openxmlformats.org/officeDocument/2006/relationships/diagramQuickStyle" Target="../diagrams/quickStyle2.xml"/><Relationship Id="rId10" Type="http://schemas.openxmlformats.org/officeDocument/2006/relationships/diagramData" Target="../diagrams/data4.xml"/><Relationship Id="rId4" Type="http://schemas.openxmlformats.org/officeDocument/2006/relationships/diagramLayout" Target="../diagrams/layout2.xml"/><Relationship Id="rId14" Type="http://schemas.openxmlformats.org/officeDocument/2006/relationships/image" Target="../media/image100.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81.png"/><Relationship Id="rId5" Type="http://schemas.openxmlformats.org/officeDocument/2006/relationships/image" Target="../media/image70.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12.png"/></Relationships>
</file>

<file path=ppt/slides/_rels/slide2.xml.rels><?xml version="1.0" encoding="UTF-8" standalone="yes"?>
<Relationships xmlns="http://schemas.openxmlformats.org/package/2006/relationships"><Relationship Id="rId8" Type="http://schemas.openxmlformats.org/officeDocument/2006/relationships/diagramColors" Target="../diagrams/colors1.xml"/><Relationship Id="rId13" Type="http://schemas.openxmlformats.org/officeDocument/2006/relationships/diagramColors" Target="../diagrams/colors1.xml"/><Relationship Id="rId3" Type="http://schemas.openxmlformats.org/officeDocument/2006/relationships/slideLayout" Target="../slideLayouts/slideLayout2.xml"/><Relationship Id="rId7" Type="http://schemas.openxmlformats.org/officeDocument/2006/relationships/diagramQuickStyle" Target="../diagrams/quickStyle1.xml"/><Relationship Id="rId12" Type="http://schemas.openxmlformats.org/officeDocument/2006/relationships/diagramQuickStyle" Target="../diagrams/quickStyle1.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diagramLayout" Target="../diagrams/layout1.xml"/><Relationship Id="rId11" Type="http://schemas.openxmlformats.org/officeDocument/2006/relationships/diagramLayout" Target="../diagrams/layout1.xml"/><Relationship Id="rId5" Type="http://schemas.openxmlformats.org/officeDocument/2006/relationships/diagramData" Target="../diagrams/data1.xml"/><Relationship Id="rId10" Type="http://schemas.openxmlformats.org/officeDocument/2006/relationships/diagramData" Target="../diagrams/data2.xml"/><Relationship Id="rId4" Type="http://schemas.openxmlformats.org/officeDocument/2006/relationships/notesSlide" Target="../notesSlides/notesSlide2.xml"/><Relationship Id="rId9" Type="http://schemas.microsoft.com/office/2007/relationships/diagramDrawing" Target="../diagrams/drawing1.xml"/><Relationship Id="rId1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audio" Target="../media/media11.m4a"/><Relationship Id="rId7" Type="http://schemas.openxmlformats.org/officeDocument/2006/relationships/image" Target="../media/image2.png"/><Relationship Id="rId2" Type="http://schemas.microsoft.com/office/2007/relationships/media" Target="../media/media11.m4a"/><Relationship Id="rId1" Type="http://schemas.openxmlformats.org/officeDocument/2006/relationships/tags" Target="../tags/tag3.xml"/><Relationship Id="rId6" Type="http://schemas.openxmlformats.org/officeDocument/2006/relationships/image" Target="../media/image12.gif"/><Relationship Id="rId5" Type="http://schemas.openxmlformats.org/officeDocument/2006/relationships/notesSlide" Target="../notesSlides/notesSlide20.xml"/><Relationship Id="rId4"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5" Type="http://schemas.openxmlformats.org/officeDocument/2006/relationships/image" Target="../media/image2.png"/><Relationship Id="rId4"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8" Type="http://schemas.openxmlformats.org/officeDocument/2006/relationships/image" Target="../media/image120.png"/><Relationship Id="rId13" Type="http://schemas.openxmlformats.org/officeDocument/2006/relationships/slide" Target="slide16.xml"/><Relationship Id="rId3" Type="http://schemas.openxmlformats.org/officeDocument/2006/relationships/image" Target="../media/image13.png"/><Relationship Id="rId7" Type="http://schemas.openxmlformats.org/officeDocument/2006/relationships/slide" Target="slide14.xml"/><Relationship Id="rId12" Type="http://schemas.openxmlformats.org/officeDocument/2006/relationships/image" Target="../media/image17.png"/><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15.png"/><Relationship Id="rId11" Type="http://schemas.openxmlformats.org/officeDocument/2006/relationships/image" Target="../media/image130.png"/><Relationship Id="rId5" Type="http://schemas.openxmlformats.org/officeDocument/2006/relationships/image" Target="../media/image14.png"/><Relationship Id="rId10" Type="http://schemas.openxmlformats.org/officeDocument/2006/relationships/slide" Target="slide15.xml"/><Relationship Id="rId4" Type="http://schemas.openxmlformats.org/officeDocument/2006/relationships/slide" Target="slide3.xml"/><Relationship Id="rId9" Type="http://schemas.openxmlformats.org/officeDocument/2006/relationships/image" Target="../media/image16.png"/><Relationship Id="rId14" Type="http://schemas.openxmlformats.org/officeDocument/2006/relationships/image" Target="../media/image140.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tags" Target="../tags/tag4.xml"/><Relationship Id="rId4" Type="http://schemas.openxmlformats.org/officeDocument/2006/relationships/image" Target="../media/image18.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2.png"/><Relationship Id="rId4"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2.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image" Target="../media/image2.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2.png"/><Relationship Id="rId5" Type="http://schemas.openxmlformats.org/officeDocument/2006/relationships/image" Target="../media/image7.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audio" Target="../media/media8.m4a"/><Relationship Id="rId7" Type="http://schemas.openxmlformats.org/officeDocument/2006/relationships/image" Target="../media/image9.svg"/><Relationship Id="rId2" Type="http://schemas.microsoft.com/office/2007/relationships/media" Target="../media/media8.m4a"/><Relationship Id="rId1" Type="http://schemas.openxmlformats.org/officeDocument/2006/relationships/tags" Target="../tags/tag1.xml"/><Relationship Id="rId6" Type="http://schemas.openxmlformats.org/officeDocument/2006/relationships/image" Target="../media/image8.png"/><Relationship Id="rId5" Type="http://schemas.openxmlformats.org/officeDocument/2006/relationships/notesSlide" Target="../notesSlides/notesSlide8.xml"/><Relationship Id="rId4" Type="http://schemas.openxmlformats.org/officeDocument/2006/relationships/slideLayout" Target="../slideLayouts/slideLayout2.xml"/><Relationship Id="rId9"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2AA8E14C-A0BA-4971-A713-0A46905A8704}"/>
              </a:ext>
            </a:extLst>
          </p:cNvPr>
          <p:cNvSpPr>
            <a:spLocks noGrp="1" noChangeArrowheads="1"/>
          </p:cNvSpPr>
          <p:nvPr>
            <p:ph type="ctrTitle"/>
          </p:nvPr>
        </p:nvSpPr>
        <p:spPr>
          <a:xfrm>
            <a:off x="609600" y="1447800"/>
            <a:ext cx="11176000" cy="1600200"/>
          </a:xfrm>
        </p:spPr>
        <p:txBody>
          <a:bodyPr/>
          <a:lstStyle/>
          <a:p>
            <a:pPr eaLnBrk="1" hangingPunct="1"/>
            <a:r>
              <a:rPr lang="en-US" altLang="zh-CN" sz="4000" dirty="0" err="1"/>
              <a:t>AlloyMax</a:t>
            </a:r>
            <a:r>
              <a:rPr lang="en-US" altLang="zh-CN" sz="4000" dirty="0"/>
              <a:t>: Bringing Maximum Satisfaction to Relational Specifications</a:t>
            </a:r>
          </a:p>
        </p:txBody>
      </p:sp>
      <p:sp>
        <p:nvSpPr>
          <p:cNvPr id="7171" name="Rectangle 3">
            <a:extLst>
              <a:ext uri="{FF2B5EF4-FFF2-40B4-BE49-F238E27FC236}">
                <a16:creationId xmlns:a16="http://schemas.microsoft.com/office/drawing/2014/main" id="{CA891DF9-AD6F-44E5-8C9D-CE49B916FF28}"/>
              </a:ext>
            </a:extLst>
          </p:cNvPr>
          <p:cNvSpPr>
            <a:spLocks noGrp="1" noChangeArrowheads="1"/>
          </p:cNvSpPr>
          <p:nvPr>
            <p:ph type="subTitle" idx="1"/>
          </p:nvPr>
        </p:nvSpPr>
        <p:spPr>
          <a:xfrm>
            <a:off x="1828800" y="3352800"/>
            <a:ext cx="8534400" cy="838200"/>
          </a:xfrm>
        </p:spPr>
        <p:txBody>
          <a:bodyPr/>
          <a:lstStyle/>
          <a:p>
            <a:pPr eaLnBrk="1" hangingPunct="1">
              <a:buFont typeface="Times" panose="02020603050405020304" pitchFamily="18" charset="0"/>
              <a:buNone/>
            </a:pPr>
            <a:r>
              <a:rPr lang="en-US" altLang="zh-CN" sz="2000" dirty="0"/>
              <a:t>Changjian (CJ) Zhang, Ryan Wagner, Pedro </a:t>
            </a:r>
            <a:r>
              <a:rPr lang="en-US" altLang="zh-CN" sz="2000" dirty="0" err="1"/>
              <a:t>Orvalho</a:t>
            </a:r>
            <a:endParaRPr lang="en-US" altLang="zh-CN" sz="2000" baseline="30000" dirty="0"/>
          </a:p>
          <a:p>
            <a:pPr eaLnBrk="1" hangingPunct="1">
              <a:buFont typeface="Times" panose="02020603050405020304" pitchFamily="18" charset="0"/>
              <a:buNone/>
            </a:pPr>
            <a:r>
              <a:rPr lang="en-US" altLang="zh-CN" sz="2000" dirty="0"/>
              <a:t>David Garlan, Vasco </a:t>
            </a:r>
            <a:r>
              <a:rPr lang="en-US" altLang="zh-CN" sz="2000" dirty="0" err="1"/>
              <a:t>Manquinho</a:t>
            </a:r>
            <a:r>
              <a:rPr lang="en-US" altLang="zh-CN" sz="2000" dirty="0"/>
              <a:t>, Ruben Martins, Eunsuk Kang</a:t>
            </a:r>
            <a:endParaRPr lang="en-US" altLang="zh-CN" sz="2000" baseline="30000" dirty="0"/>
          </a:p>
          <a:p>
            <a:pPr eaLnBrk="1" hangingPunct="1">
              <a:buFont typeface="Times" panose="02020603050405020304" pitchFamily="18" charset="0"/>
              <a:buNone/>
            </a:pPr>
            <a:endParaRPr lang="en-US" altLang="zh-CN" sz="2000" dirty="0"/>
          </a:p>
        </p:txBody>
      </p:sp>
      <p:pic>
        <p:nvPicPr>
          <p:cNvPr id="5" name="Picture 4" descr="Logo, company name&#10;&#10;Description automatically generated">
            <a:extLst>
              <a:ext uri="{FF2B5EF4-FFF2-40B4-BE49-F238E27FC236}">
                <a16:creationId xmlns:a16="http://schemas.microsoft.com/office/drawing/2014/main" id="{58A10110-3085-44EF-BF54-3573B6EB11DD}"/>
              </a:ext>
            </a:extLst>
          </p:cNvPr>
          <p:cNvPicPr>
            <a:picLocks noChangeAspect="1"/>
          </p:cNvPicPr>
          <p:nvPr/>
        </p:nvPicPr>
        <p:blipFill>
          <a:blip r:embed="rId5"/>
          <a:stretch>
            <a:fillRect/>
          </a:stretch>
        </p:blipFill>
        <p:spPr>
          <a:xfrm>
            <a:off x="7999628" y="4495800"/>
            <a:ext cx="2896972" cy="1503492"/>
          </a:xfrm>
          <a:prstGeom prst="rect">
            <a:avLst/>
          </a:prstGeom>
        </p:spPr>
      </p:pic>
      <p:pic>
        <p:nvPicPr>
          <p:cNvPr id="12" name="Audio 11">
            <a:hlinkClick r:id="" action="ppaction://media"/>
            <a:extLst>
              <a:ext uri="{FF2B5EF4-FFF2-40B4-BE49-F238E27FC236}">
                <a16:creationId xmlns:a16="http://schemas.microsoft.com/office/drawing/2014/main" id="{D02155B4-54A0-40AB-BCBB-C4E9D00C56E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52238" y="6218238"/>
            <a:ext cx="487362" cy="487362"/>
          </a:xfrm>
          <a:prstGeom prst="rect">
            <a:avLst/>
          </a:prstGeom>
        </p:spPr>
      </p:pic>
      <p:pic>
        <p:nvPicPr>
          <p:cNvPr id="3" name="Picture 2" descr="A picture containing text&#10;&#10;Description automatically generated">
            <a:extLst>
              <a:ext uri="{FF2B5EF4-FFF2-40B4-BE49-F238E27FC236}">
                <a16:creationId xmlns:a16="http://schemas.microsoft.com/office/drawing/2014/main" id="{8398EE7D-3488-4347-87FF-17D5CF792AAA}"/>
              </a:ext>
            </a:extLst>
          </p:cNvPr>
          <p:cNvPicPr>
            <a:picLocks noChangeAspect="1"/>
          </p:cNvPicPr>
          <p:nvPr/>
        </p:nvPicPr>
        <p:blipFill>
          <a:blip r:embed="rId7"/>
          <a:stretch>
            <a:fillRect/>
          </a:stretch>
        </p:blipFill>
        <p:spPr>
          <a:xfrm>
            <a:off x="1675028" y="4495800"/>
            <a:ext cx="1618591" cy="1618591"/>
          </a:xfrm>
          <a:prstGeom prst="rect">
            <a:avLst/>
          </a:prstGeom>
        </p:spPr>
      </p:pic>
      <p:pic>
        <p:nvPicPr>
          <p:cNvPr id="6" name="Picture 5" descr="A white sign with black text&#10;&#10;Description automatically generated with medium confidence">
            <a:extLst>
              <a:ext uri="{FF2B5EF4-FFF2-40B4-BE49-F238E27FC236}">
                <a16:creationId xmlns:a16="http://schemas.microsoft.com/office/drawing/2014/main" id="{5A54838D-F5E1-4284-8F2C-4878BAA497D3}"/>
              </a:ext>
            </a:extLst>
          </p:cNvPr>
          <p:cNvPicPr>
            <a:picLocks noChangeAspect="1"/>
          </p:cNvPicPr>
          <p:nvPr/>
        </p:nvPicPr>
        <p:blipFill>
          <a:blip r:embed="rId8"/>
          <a:stretch>
            <a:fillRect/>
          </a:stretch>
        </p:blipFill>
        <p:spPr>
          <a:xfrm>
            <a:off x="4214881" y="4724400"/>
            <a:ext cx="3149894" cy="11430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8771"/>
    </mc:Choice>
    <mc:Fallback xmlns="">
      <p:transition spd="slow" advTm="1877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CB1966-F5A0-490D-A93F-CA1B5E93FACC}"/>
              </a:ext>
            </a:extLst>
          </p:cNvPr>
          <p:cNvSpPr>
            <a:spLocks noGrp="1"/>
          </p:cNvSpPr>
          <p:nvPr>
            <p:ph type="title"/>
          </p:nvPr>
        </p:nvSpPr>
        <p:spPr/>
        <p:txBody>
          <a:bodyPr/>
          <a:lstStyle/>
          <a:p>
            <a:pPr algn="l"/>
            <a:r>
              <a:rPr lang="en-US" altLang="zh-CN" dirty="0"/>
              <a:t>Maximizing students’ interests</a:t>
            </a:r>
            <a:endParaRPr lang="zh-CN" altLang="en-US" dirty="0"/>
          </a:p>
        </p:txBody>
      </p:sp>
      <p:graphicFrame>
        <p:nvGraphicFramePr>
          <p:cNvPr id="5" name="Table 5">
            <a:extLst>
              <a:ext uri="{FF2B5EF4-FFF2-40B4-BE49-F238E27FC236}">
                <a16:creationId xmlns:a16="http://schemas.microsoft.com/office/drawing/2014/main" id="{B3E555CE-3B74-4EEC-BC8E-E57E8D11C3B9}"/>
              </a:ext>
            </a:extLst>
          </p:cNvPr>
          <p:cNvGraphicFramePr>
            <a:graphicFrameLocks noGrp="1"/>
          </p:cNvGraphicFramePr>
          <p:nvPr>
            <p:ph idx="1"/>
            <p:extLst>
              <p:ext uri="{D42A27DB-BD31-4B8C-83A1-F6EECF244321}">
                <p14:modId xmlns:p14="http://schemas.microsoft.com/office/powerpoint/2010/main" val="4079035636"/>
              </p:ext>
            </p:extLst>
          </p:nvPr>
        </p:nvGraphicFramePr>
        <p:xfrm>
          <a:off x="609600" y="1708226"/>
          <a:ext cx="10972800" cy="1868709"/>
        </p:xfrm>
        <a:graphic>
          <a:graphicData uri="http://schemas.openxmlformats.org/drawingml/2006/table">
            <a:tbl>
              <a:tblPr firstRow="1" bandRow="1">
                <a:tableStyleId>{2D5ABB26-0587-4C30-8999-92F81FD0307C}</a:tableStyleId>
              </a:tblPr>
              <a:tblGrid>
                <a:gridCol w="1828800">
                  <a:extLst>
                    <a:ext uri="{9D8B030D-6E8A-4147-A177-3AD203B41FA5}">
                      <a16:colId xmlns:a16="http://schemas.microsoft.com/office/drawing/2014/main" val="244518738"/>
                    </a:ext>
                  </a:extLst>
                </a:gridCol>
                <a:gridCol w="1828800">
                  <a:extLst>
                    <a:ext uri="{9D8B030D-6E8A-4147-A177-3AD203B41FA5}">
                      <a16:colId xmlns:a16="http://schemas.microsoft.com/office/drawing/2014/main" val="613396061"/>
                    </a:ext>
                  </a:extLst>
                </a:gridCol>
                <a:gridCol w="1981200">
                  <a:extLst>
                    <a:ext uri="{9D8B030D-6E8A-4147-A177-3AD203B41FA5}">
                      <a16:colId xmlns:a16="http://schemas.microsoft.com/office/drawing/2014/main" val="2138334331"/>
                    </a:ext>
                  </a:extLst>
                </a:gridCol>
                <a:gridCol w="1676400">
                  <a:extLst>
                    <a:ext uri="{9D8B030D-6E8A-4147-A177-3AD203B41FA5}">
                      <a16:colId xmlns:a16="http://schemas.microsoft.com/office/drawing/2014/main" val="2467652554"/>
                    </a:ext>
                  </a:extLst>
                </a:gridCol>
                <a:gridCol w="1981200">
                  <a:extLst>
                    <a:ext uri="{9D8B030D-6E8A-4147-A177-3AD203B41FA5}">
                      <a16:colId xmlns:a16="http://schemas.microsoft.com/office/drawing/2014/main" val="3773941205"/>
                    </a:ext>
                  </a:extLst>
                </a:gridCol>
                <a:gridCol w="1676400">
                  <a:extLst>
                    <a:ext uri="{9D8B030D-6E8A-4147-A177-3AD203B41FA5}">
                      <a16:colId xmlns:a16="http://schemas.microsoft.com/office/drawing/2014/main" val="3456258804"/>
                    </a:ext>
                  </a:extLst>
                </a:gridCol>
              </a:tblGrid>
              <a:tr h="622903">
                <a:tc>
                  <a:txBody>
                    <a:bodyPr/>
                    <a:lstStyle/>
                    <a:p>
                      <a:endParaRPr lang="zh-CN" altLang="en-US" sz="2400"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2400" b="1" dirty="0"/>
                        <a:t>Mon</a:t>
                      </a:r>
                      <a:endParaRPr lang="zh-CN" altLang="en-US" sz="24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2400" b="1" dirty="0"/>
                        <a:t>Tue</a:t>
                      </a:r>
                      <a:endParaRPr lang="zh-CN" altLang="en-US" sz="24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2400" b="1" dirty="0"/>
                        <a:t>Wed</a:t>
                      </a:r>
                      <a:endParaRPr lang="zh-CN" altLang="en-US" sz="24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2400" b="1" dirty="0"/>
                        <a:t>Thu</a:t>
                      </a:r>
                      <a:endParaRPr lang="zh-CN" altLang="en-US" sz="24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2400" b="1" dirty="0"/>
                        <a:t>Fri</a:t>
                      </a:r>
                      <a:endParaRPr lang="zh-CN" altLang="en-US" sz="2400" b="1"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28815401"/>
                  </a:ext>
                </a:extLst>
              </a:tr>
              <a:tr h="622903">
                <a:tc>
                  <a:txBody>
                    <a:bodyPr/>
                    <a:lstStyle/>
                    <a:p>
                      <a:r>
                        <a:rPr lang="en-US" altLang="zh-CN" sz="2400" b="1" dirty="0"/>
                        <a:t>AM</a:t>
                      </a:r>
                      <a:endParaRPr lang="zh-CN" altLang="en-US" sz="2400" b="1"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2400" dirty="0">
                          <a:solidFill>
                            <a:srgbClr val="FF0000"/>
                          </a:solidFill>
                        </a:rPr>
                        <a:t>CS101</a:t>
                      </a:r>
                      <a:endParaRPr lang="zh-CN" altLang="en-US" sz="24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2400" dirty="0">
                          <a:solidFill>
                            <a:srgbClr val="FF0000"/>
                          </a:solidFill>
                        </a:rPr>
                        <a:t>ML</a:t>
                      </a:r>
                      <a:r>
                        <a:rPr lang="en-US" altLang="zh-CN" sz="2400" dirty="0">
                          <a:solidFill>
                            <a:schemeClr val="bg1">
                              <a:lumMod val="85000"/>
                            </a:schemeClr>
                          </a:solidFill>
                        </a:rPr>
                        <a:t>/Compiler</a:t>
                      </a:r>
                      <a:endParaRPr lang="zh-CN" altLang="en-US" sz="2400" dirty="0">
                        <a:solidFill>
                          <a:schemeClr val="bg1">
                            <a:lumMod val="85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2400" dirty="0">
                          <a:solidFill>
                            <a:srgbClr val="FF0000"/>
                          </a:solidFill>
                        </a:rPr>
                        <a:t>CS101</a:t>
                      </a:r>
                      <a:endParaRPr lang="zh-CN" altLang="en-US" sz="24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2400" dirty="0">
                          <a:solidFill>
                            <a:srgbClr val="FF0000"/>
                          </a:solidFill>
                        </a:rPr>
                        <a:t>ML</a:t>
                      </a:r>
                      <a:r>
                        <a:rPr lang="en-US" altLang="zh-CN" sz="2400" dirty="0">
                          <a:solidFill>
                            <a:schemeClr val="bg1">
                              <a:lumMod val="85000"/>
                            </a:schemeClr>
                          </a:solidFill>
                        </a:rPr>
                        <a:t>/Compiler</a:t>
                      </a:r>
                      <a:endParaRPr lang="zh-CN" altLang="en-US" sz="2400" dirty="0">
                        <a:solidFill>
                          <a:schemeClr val="bg1">
                            <a:lumMod val="85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sz="2400"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60755900"/>
                  </a:ext>
                </a:extLst>
              </a:tr>
              <a:tr h="622903">
                <a:tc>
                  <a:txBody>
                    <a:bodyPr/>
                    <a:lstStyle/>
                    <a:p>
                      <a:r>
                        <a:rPr lang="en-US" altLang="zh-CN" sz="2400" b="1" dirty="0"/>
                        <a:t>PM</a:t>
                      </a:r>
                      <a:endParaRPr lang="zh-CN" altLang="en-US" sz="2400" b="1"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US" altLang="zh-CN" sz="2400" dirty="0">
                          <a:solidFill>
                            <a:srgbClr val="FF0000"/>
                          </a:solidFill>
                        </a:rPr>
                        <a:t>SE</a:t>
                      </a:r>
                      <a:endParaRPr lang="zh-CN" altLang="en-US" sz="24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US" altLang="zh-CN" sz="2400" kern="1200" dirty="0">
                          <a:solidFill>
                            <a:schemeClr val="bg1">
                              <a:lumMod val="85000"/>
                            </a:schemeClr>
                          </a:solidFill>
                          <a:latin typeface="+mn-lt"/>
                          <a:ea typeface="+mn-ea"/>
                          <a:cs typeface="+mn-cs"/>
                        </a:rPr>
                        <a:t>OS</a:t>
                      </a:r>
                      <a:endParaRPr lang="zh-CN" altLang="en-US" sz="2400" kern="1200" dirty="0">
                        <a:solidFill>
                          <a:schemeClr val="bg1">
                            <a:lumMod val="85000"/>
                          </a:schemeClr>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US" altLang="zh-CN" sz="2400" dirty="0">
                          <a:solidFill>
                            <a:srgbClr val="FF0000"/>
                          </a:solidFill>
                        </a:rPr>
                        <a:t>SE</a:t>
                      </a:r>
                      <a:endParaRPr lang="zh-CN" altLang="en-US" sz="24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US" altLang="zh-CN" sz="2400" kern="1200" dirty="0">
                          <a:solidFill>
                            <a:schemeClr val="bg1">
                              <a:lumMod val="85000"/>
                            </a:schemeClr>
                          </a:solidFill>
                          <a:latin typeface="+mn-lt"/>
                          <a:ea typeface="+mn-ea"/>
                          <a:cs typeface="+mn-cs"/>
                        </a:rPr>
                        <a:t>OS</a:t>
                      </a:r>
                      <a:endParaRPr lang="zh-CN" altLang="en-US" sz="2400" kern="1200" dirty="0">
                        <a:solidFill>
                          <a:schemeClr val="bg1">
                            <a:lumMod val="85000"/>
                          </a:schemeClr>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US" altLang="zh-CN" sz="2400" dirty="0">
                          <a:solidFill>
                            <a:srgbClr val="FF0000"/>
                          </a:solidFill>
                        </a:rPr>
                        <a:t>CS101</a:t>
                      </a:r>
                      <a:endParaRPr lang="zh-CN" altLang="en-US" sz="24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858741012"/>
                  </a:ext>
                </a:extLst>
              </a:tr>
            </a:tbl>
          </a:graphicData>
        </a:graphic>
      </p:graphicFrame>
      <p:sp>
        <p:nvSpPr>
          <p:cNvPr id="4" name="Slide Number Placeholder 3">
            <a:extLst>
              <a:ext uri="{FF2B5EF4-FFF2-40B4-BE49-F238E27FC236}">
                <a16:creationId xmlns:a16="http://schemas.microsoft.com/office/drawing/2014/main" id="{23A09AC8-5B00-49AB-91DC-86F1160D6FDE}"/>
              </a:ext>
            </a:extLst>
          </p:cNvPr>
          <p:cNvSpPr>
            <a:spLocks noGrp="1"/>
          </p:cNvSpPr>
          <p:nvPr>
            <p:ph type="sldNum" sz="quarter" idx="10"/>
          </p:nvPr>
        </p:nvSpPr>
        <p:spPr/>
        <p:txBody>
          <a:bodyPr/>
          <a:lstStyle/>
          <a:p>
            <a:pPr>
              <a:defRPr/>
            </a:pPr>
            <a:fld id="{D6AE6842-3F2B-4599-81F2-1B4A8C42B1D6}" type="slidenum">
              <a:rPr lang="zh-CN" altLang="en-US" smtClean="0"/>
              <a:pPr>
                <a:defRPr/>
              </a:pPr>
              <a:t>10</a:t>
            </a:fld>
            <a:endParaRPr lang="zh-CN" altLang="en-US" dirty="0"/>
          </a:p>
        </p:txBody>
      </p:sp>
      <p:grpSp>
        <p:nvGrpSpPr>
          <p:cNvPr id="9" name="Group 8">
            <a:extLst>
              <a:ext uri="{FF2B5EF4-FFF2-40B4-BE49-F238E27FC236}">
                <a16:creationId xmlns:a16="http://schemas.microsoft.com/office/drawing/2014/main" id="{5FE4F8DF-6252-4616-B7C8-678092B3966F}"/>
              </a:ext>
            </a:extLst>
          </p:cNvPr>
          <p:cNvGrpSpPr/>
          <p:nvPr/>
        </p:nvGrpSpPr>
        <p:grpSpPr>
          <a:xfrm>
            <a:off x="685800" y="4038600"/>
            <a:ext cx="1142999" cy="1604664"/>
            <a:chOff x="727375" y="3505201"/>
            <a:chExt cx="1142999" cy="1604664"/>
          </a:xfrm>
        </p:grpSpPr>
        <p:pic>
          <p:nvPicPr>
            <p:cNvPr id="7" name="Graphic 6" descr="School girl outline">
              <a:extLst>
                <a:ext uri="{FF2B5EF4-FFF2-40B4-BE49-F238E27FC236}">
                  <a16:creationId xmlns:a16="http://schemas.microsoft.com/office/drawing/2014/main" id="{620C317D-D936-4A3D-BC71-A5597B75315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27375" y="3505201"/>
              <a:ext cx="1142999" cy="1142999"/>
            </a:xfrm>
            <a:prstGeom prst="rect">
              <a:avLst/>
            </a:prstGeom>
          </p:spPr>
        </p:pic>
        <p:sp>
          <p:nvSpPr>
            <p:cNvPr id="8" name="TextBox 7">
              <a:extLst>
                <a:ext uri="{FF2B5EF4-FFF2-40B4-BE49-F238E27FC236}">
                  <a16:creationId xmlns:a16="http://schemas.microsoft.com/office/drawing/2014/main" id="{5C61971F-1957-4B07-8BED-31A4FCABB424}"/>
                </a:ext>
              </a:extLst>
            </p:cNvPr>
            <p:cNvSpPr txBox="1"/>
            <p:nvPr/>
          </p:nvSpPr>
          <p:spPr>
            <a:xfrm>
              <a:off x="873919" y="4648200"/>
              <a:ext cx="849913" cy="461665"/>
            </a:xfrm>
            <a:prstGeom prst="rect">
              <a:avLst/>
            </a:prstGeom>
            <a:noFill/>
          </p:spPr>
          <p:txBody>
            <a:bodyPr wrap="none" rtlCol="0">
              <a:spAutoFit/>
            </a:bodyPr>
            <a:lstStyle/>
            <a:p>
              <a:r>
                <a:rPr lang="en-US" altLang="zh-CN" dirty="0">
                  <a:latin typeface="+mn-lt"/>
                </a:rPr>
                <a:t>Alice</a:t>
              </a:r>
              <a:endParaRPr lang="zh-CN" altLang="en-US" dirty="0">
                <a:latin typeface="+mn-lt"/>
              </a:endParaRPr>
            </a:p>
          </p:txBody>
        </p:sp>
      </p:grpSp>
      <p:sp>
        <p:nvSpPr>
          <p:cNvPr id="12" name="TextBox 11">
            <a:extLst>
              <a:ext uri="{FF2B5EF4-FFF2-40B4-BE49-F238E27FC236}">
                <a16:creationId xmlns:a16="http://schemas.microsoft.com/office/drawing/2014/main" id="{0829546D-2D0A-4C11-B0B5-EE8873EC9466}"/>
              </a:ext>
            </a:extLst>
          </p:cNvPr>
          <p:cNvSpPr txBox="1"/>
          <p:nvPr/>
        </p:nvSpPr>
        <p:spPr>
          <a:xfrm>
            <a:off x="5867400" y="3816965"/>
            <a:ext cx="6172200" cy="1446550"/>
          </a:xfrm>
          <a:prstGeom prst="rect">
            <a:avLst/>
          </a:prstGeom>
          <a:noFill/>
        </p:spPr>
        <p:txBody>
          <a:bodyPr wrap="square" rtlCol="0">
            <a:spAutoFit/>
          </a:bodyPr>
          <a:lstStyle/>
          <a:p>
            <a:r>
              <a:rPr lang="en-US" altLang="zh-CN" b="1" dirty="0">
                <a:latin typeface="Consolas" panose="020B0609020204030204" pitchFamily="49" charset="0"/>
              </a:rPr>
              <a:t>Our extension:</a:t>
            </a:r>
            <a:endParaRPr lang="en-US" altLang="zh-CN" dirty="0">
              <a:solidFill>
                <a:schemeClr val="accent6"/>
              </a:solidFill>
              <a:latin typeface="Consolas" panose="020B0609020204030204" pitchFamily="49" charset="0"/>
            </a:endParaRPr>
          </a:p>
          <a:p>
            <a:r>
              <a:rPr lang="en-US" altLang="zh-CN" sz="1600" dirty="0">
                <a:solidFill>
                  <a:schemeClr val="accent6"/>
                </a:solidFill>
                <a:latin typeface="Consolas" panose="020B0609020204030204" pitchFamily="49" charset="0"/>
              </a:rPr>
              <a:t>run</a:t>
            </a:r>
            <a:r>
              <a:rPr lang="en-US" altLang="zh-CN" sz="1600" dirty="0">
                <a:latin typeface="Consolas" panose="020B0609020204030204" pitchFamily="49" charset="0"/>
              </a:rPr>
              <a:t> {</a:t>
            </a:r>
          </a:p>
          <a:p>
            <a:r>
              <a:rPr lang="en-US" altLang="zh-CN" sz="1600" dirty="0">
                <a:latin typeface="Consolas" panose="020B0609020204030204" pitchFamily="49" charset="0"/>
              </a:rPr>
              <a:t>  </a:t>
            </a:r>
            <a:r>
              <a:rPr lang="en-US" altLang="zh-CN" sz="1600" dirty="0" err="1">
                <a:latin typeface="Consolas" panose="020B0609020204030204" pitchFamily="49" charset="0"/>
              </a:rPr>
              <a:t>validSchedule</a:t>
            </a:r>
            <a:r>
              <a:rPr lang="en-US" altLang="zh-CN" sz="1600" dirty="0">
                <a:latin typeface="Consolas" panose="020B0609020204030204" pitchFamily="49" charset="0"/>
              </a:rPr>
              <a:t>[courses]</a:t>
            </a:r>
          </a:p>
          <a:p>
            <a:r>
              <a:rPr lang="en-US" altLang="zh-CN" sz="1600" dirty="0">
                <a:latin typeface="Consolas" panose="020B0609020204030204" pitchFamily="49" charset="0"/>
              </a:rPr>
              <a:t>  </a:t>
            </a:r>
            <a:r>
              <a:rPr lang="en-US" altLang="zh-CN" sz="1600" dirty="0">
                <a:solidFill>
                  <a:schemeClr val="accent6"/>
                </a:solidFill>
                <a:latin typeface="Consolas" panose="020B0609020204030204" pitchFamily="49" charset="0"/>
              </a:rPr>
              <a:t>all</a:t>
            </a:r>
            <a:r>
              <a:rPr lang="en-US" altLang="zh-CN" sz="1600" dirty="0">
                <a:latin typeface="Consolas" panose="020B0609020204030204" pitchFamily="49" charset="0"/>
              </a:rPr>
              <a:t> s: Student | </a:t>
            </a:r>
            <a:r>
              <a:rPr lang="en-US" altLang="zh-CN" sz="1600" b="1" dirty="0" err="1">
                <a:solidFill>
                  <a:schemeClr val="accent6"/>
                </a:solidFill>
                <a:latin typeface="Consolas" panose="020B0609020204030204" pitchFamily="49" charset="0"/>
              </a:rPr>
              <a:t>maxsome</a:t>
            </a:r>
            <a:r>
              <a:rPr lang="en-US" altLang="zh-CN" sz="1600" dirty="0">
                <a:latin typeface="Consolas" panose="020B0609020204030204" pitchFamily="49" charset="0"/>
              </a:rPr>
              <a:t> </a:t>
            </a:r>
            <a:r>
              <a:rPr lang="en-US" altLang="zh-CN" sz="1600" dirty="0" err="1">
                <a:latin typeface="Consolas" panose="020B0609020204030204" pitchFamily="49" charset="0"/>
              </a:rPr>
              <a:t>s.interests</a:t>
            </a:r>
            <a:r>
              <a:rPr lang="en-US" altLang="zh-CN" sz="1600" dirty="0">
                <a:latin typeface="Consolas" panose="020B0609020204030204" pitchFamily="49" charset="0"/>
              </a:rPr>
              <a:t> &amp; </a:t>
            </a:r>
            <a:r>
              <a:rPr lang="en-US" altLang="zh-CN" sz="1600" dirty="0" err="1">
                <a:latin typeface="Consolas" panose="020B0609020204030204" pitchFamily="49" charset="0"/>
              </a:rPr>
              <a:t>s.courses</a:t>
            </a:r>
            <a:endParaRPr lang="en-US" altLang="zh-CN" sz="1600" dirty="0">
              <a:latin typeface="Consolas" panose="020B0609020204030204" pitchFamily="49" charset="0"/>
            </a:endParaRPr>
          </a:p>
          <a:p>
            <a:r>
              <a:rPr lang="en-US" altLang="zh-CN" sz="1600" dirty="0">
                <a:latin typeface="Consolas" panose="020B0609020204030204" pitchFamily="49" charset="0"/>
              </a:rPr>
              <a:t>}</a:t>
            </a:r>
            <a:endParaRPr lang="zh-CN" altLang="en-US" sz="2800" dirty="0">
              <a:latin typeface="Consolas" panose="020B0609020204030204" pitchFamily="49" charset="0"/>
            </a:endParaRPr>
          </a:p>
        </p:txBody>
      </p:sp>
      <p:sp>
        <p:nvSpPr>
          <p:cNvPr id="14" name="Speech Bubble: Rectangle with Corners Rounded 13">
            <a:extLst>
              <a:ext uri="{FF2B5EF4-FFF2-40B4-BE49-F238E27FC236}">
                <a16:creationId xmlns:a16="http://schemas.microsoft.com/office/drawing/2014/main" id="{AF2D0105-4F0E-4DF0-A3E2-C564C2896FF1}"/>
              </a:ext>
            </a:extLst>
          </p:cNvPr>
          <p:cNvSpPr/>
          <p:nvPr/>
        </p:nvSpPr>
        <p:spPr bwMode="auto">
          <a:xfrm>
            <a:off x="6629400" y="5334000"/>
            <a:ext cx="4495800" cy="609600"/>
          </a:xfrm>
          <a:prstGeom prst="wedgeRoundRectCallout">
            <a:avLst>
              <a:gd name="adj1" fmla="val -15336"/>
              <a:gd name="adj2" fmla="val -91128"/>
              <a:gd name="adj3" fmla="val 16667"/>
            </a:avLst>
          </a:prstGeom>
          <a:ln>
            <a:headEnd type="none" w="med" len="med"/>
            <a:tailEnd type="none" w="med" len="med"/>
          </a:ln>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style>
          <a:lnRef idx="3">
            <a:schemeClr val="lt1"/>
          </a:lnRef>
          <a:fillRef idx="1">
            <a:schemeClr val="accent3"/>
          </a:fillRef>
          <a:effectRef idx="1">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altLang="zh-CN" sz="2800" i="1" dirty="0">
                <a:solidFill>
                  <a:schemeClr val="tx1"/>
                </a:solidFill>
                <a:ea typeface="Osaka" charset="0"/>
                <a:cs typeface="Osaka" charset="0"/>
              </a:rPr>
              <a:t>Maximizing the interests!</a:t>
            </a:r>
            <a:endParaRPr kumimoji="0" lang="zh-CN" altLang="en-US" sz="2800" b="0" i="0" u="none" strike="noStrike" cap="none" normalizeH="0" baseline="0" dirty="0">
              <a:ln>
                <a:noFill/>
              </a:ln>
              <a:solidFill>
                <a:schemeClr val="tx1"/>
              </a:solidFill>
              <a:effectLst/>
              <a:ea typeface="Osaka" charset="0"/>
              <a:cs typeface="Osaka" charset="0"/>
            </a:endParaRPr>
          </a:p>
        </p:txBody>
      </p:sp>
      <p:sp>
        <p:nvSpPr>
          <p:cNvPr id="15" name="Speech Bubble: Rectangle with Corners Rounded 14">
            <a:extLst>
              <a:ext uri="{FF2B5EF4-FFF2-40B4-BE49-F238E27FC236}">
                <a16:creationId xmlns:a16="http://schemas.microsoft.com/office/drawing/2014/main" id="{C3BDF407-CE1A-4829-BB46-F41F90F72BAB}"/>
              </a:ext>
            </a:extLst>
          </p:cNvPr>
          <p:cNvSpPr/>
          <p:nvPr/>
        </p:nvSpPr>
        <p:spPr bwMode="auto">
          <a:xfrm>
            <a:off x="1981201" y="4114800"/>
            <a:ext cx="3276599" cy="560761"/>
          </a:xfrm>
          <a:prstGeom prst="wedgeRoundRectCallout">
            <a:avLst>
              <a:gd name="adj1" fmla="val -58470"/>
              <a:gd name="adj2" fmla="val -2332"/>
              <a:gd name="adj3" fmla="val 16667"/>
            </a:avLst>
          </a:prstGeom>
          <a:ln>
            <a:headEnd type="none" w="med" len="med"/>
            <a:tailEnd type="none" w="med" len="med"/>
          </a:ln>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style>
          <a:lnRef idx="3">
            <a:schemeClr val="lt1"/>
          </a:lnRef>
          <a:fillRef idx="1">
            <a:schemeClr val="accent3"/>
          </a:fillRef>
          <a:effectRef idx="1">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altLang="zh-CN" b="1" i="0" u="none" strike="noStrike" cap="none" normalizeH="0" baseline="0" dirty="0">
                <a:ln>
                  <a:noFill/>
                </a:ln>
                <a:solidFill>
                  <a:srgbClr val="000000"/>
                </a:solidFill>
                <a:effectLst/>
                <a:ea typeface="Osaka" charset="0"/>
                <a:cs typeface="Osaka" charset="0"/>
              </a:rPr>
              <a:t>Interests</a:t>
            </a:r>
            <a:r>
              <a:rPr kumimoji="0" lang="en-US" altLang="zh-CN" b="0" i="0" u="none" strike="noStrike" cap="none" normalizeH="0" baseline="0" dirty="0">
                <a:ln>
                  <a:noFill/>
                </a:ln>
                <a:solidFill>
                  <a:srgbClr val="000000"/>
                </a:solidFill>
                <a:effectLst/>
                <a:ea typeface="Osaka" charset="0"/>
                <a:cs typeface="Osaka" charset="0"/>
              </a:rPr>
              <a:t>: ML and SE</a:t>
            </a:r>
            <a:endParaRPr kumimoji="0" lang="zh-CN" altLang="en-US" b="0" i="0" u="none" strike="noStrike" cap="none" normalizeH="0" baseline="0" dirty="0">
              <a:ln>
                <a:noFill/>
              </a:ln>
              <a:solidFill>
                <a:srgbClr val="000000"/>
              </a:solidFill>
              <a:effectLst/>
              <a:ea typeface="Osaka" charset="0"/>
              <a:cs typeface="Osaka" charset="0"/>
            </a:endParaRPr>
          </a:p>
        </p:txBody>
      </p:sp>
      <p:sp>
        <p:nvSpPr>
          <p:cNvPr id="3" name="Oval 2">
            <a:extLst>
              <a:ext uri="{FF2B5EF4-FFF2-40B4-BE49-F238E27FC236}">
                <a16:creationId xmlns:a16="http://schemas.microsoft.com/office/drawing/2014/main" id="{CDC9C437-7139-4751-B171-72EE049C90B4}"/>
              </a:ext>
            </a:extLst>
          </p:cNvPr>
          <p:cNvSpPr/>
          <p:nvPr/>
        </p:nvSpPr>
        <p:spPr bwMode="auto">
          <a:xfrm>
            <a:off x="5943600" y="4572000"/>
            <a:ext cx="5943600" cy="533400"/>
          </a:xfrm>
          <a:prstGeom prst="ellipse">
            <a:avLst/>
          </a:prstGeom>
          <a:noFill/>
          <a:ln w="28575" cap="flat" cmpd="sng" algn="ctr">
            <a:solidFill>
              <a:srgbClr val="FF0000"/>
            </a:solidFill>
            <a:prstDash val="solid"/>
            <a:round/>
            <a:headEnd type="none" w="med" len="med"/>
            <a:tailEnd type="none" w="med" len="med"/>
          </a:ln>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style>
          <a:lnRef idx="0">
            <a:scrgbClr r="0" g="0" b="0"/>
          </a:lnRef>
          <a:fillRef idx="0">
            <a:scrgbClr r="0" g="0" b="0"/>
          </a:fillRef>
          <a:effectRef idx="0">
            <a:scrgbClr r="0" g="0" b="0"/>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a:ln>
                <a:noFill/>
              </a:ln>
              <a:solidFill>
                <a:srgbClr val="000000"/>
              </a:solidFill>
              <a:effectLst/>
              <a:latin typeface="Times" charset="0"/>
              <a:ea typeface="Osaka" charset="0"/>
              <a:cs typeface="Osaka" charset="0"/>
            </a:endParaRPr>
          </a:p>
        </p:txBody>
      </p:sp>
      <p:pic>
        <p:nvPicPr>
          <p:cNvPr id="11" name="Picture 10" descr="Diagram&#10;&#10;Description automatically generated">
            <a:extLst>
              <a:ext uri="{FF2B5EF4-FFF2-40B4-BE49-F238E27FC236}">
                <a16:creationId xmlns:a16="http://schemas.microsoft.com/office/drawing/2014/main" id="{2F7D1331-A838-4376-8800-B30A259FC0A9}"/>
              </a:ext>
            </a:extLst>
          </p:cNvPr>
          <p:cNvPicPr>
            <a:picLocks noChangeAspect="1"/>
          </p:cNvPicPr>
          <p:nvPr/>
        </p:nvPicPr>
        <p:blipFill>
          <a:blip r:embed="rId8"/>
          <a:stretch>
            <a:fillRect/>
          </a:stretch>
        </p:blipFill>
        <p:spPr>
          <a:xfrm>
            <a:off x="1435845" y="1065311"/>
            <a:ext cx="9320309" cy="4878289"/>
          </a:xfrm>
          <a:prstGeom prst="rect">
            <a:avLst/>
          </a:prstGeom>
        </p:spPr>
      </p:pic>
      <p:pic>
        <p:nvPicPr>
          <p:cNvPr id="17" name="Audio 16">
            <a:hlinkClick r:id="" action="ppaction://media"/>
            <a:extLst>
              <a:ext uri="{FF2B5EF4-FFF2-40B4-BE49-F238E27FC236}">
                <a16:creationId xmlns:a16="http://schemas.microsoft.com/office/drawing/2014/main" id="{25AB2A6D-7337-4249-9479-1B0904630AF7}"/>
              </a:ext>
            </a:extLst>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11552238" y="6218238"/>
            <a:ext cx="487362" cy="487362"/>
          </a:xfrm>
          <a:prstGeom prst="rect">
            <a:avLst/>
          </a:prstGeom>
        </p:spPr>
      </p:pic>
    </p:spTree>
    <p:custDataLst>
      <p:tags r:id="rId1"/>
    </p:custDataLst>
    <p:extLst>
      <p:ext uri="{BB962C8B-B14F-4D97-AF65-F5344CB8AC3E}">
        <p14:creationId xmlns:p14="http://schemas.microsoft.com/office/powerpoint/2010/main" val="2298135200"/>
      </p:ext>
    </p:extLst>
  </p:cSld>
  <p:clrMapOvr>
    <a:masterClrMapping/>
  </p:clrMapOvr>
  <mc:AlternateContent xmlns:mc="http://schemas.openxmlformats.org/markup-compatibility/2006" xmlns:p14="http://schemas.microsoft.com/office/powerpoint/2010/main">
    <mc:Choice Requires="p14">
      <p:transition spd="slow" p14:dur="2000" advTm="30655"/>
    </mc:Choice>
    <mc:Fallback xmlns="">
      <p:transition spd="slow" advTm="3065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1" fill="hold" display="0">
                  <p:stCondLst>
                    <p:cond delay="indefinite"/>
                  </p:stCondLst>
                  <p:endCondLst>
                    <p:cond evt="onStopAudio" delay="0">
                      <p:tgtEl>
                        <p:sldTgt/>
                      </p:tgtEl>
                    </p:cond>
                  </p:endCondLst>
                </p:cTn>
                <p:tgtEl>
                  <p:spTgt spid="17"/>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CB1966-F5A0-490D-A93F-CA1B5E93FACC}"/>
              </a:ext>
            </a:extLst>
          </p:cNvPr>
          <p:cNvSpPr>
            <a:spLocks noGrp="1"/>
          </p:cNvSpPr>
          <p:nvPr>
            <p:ph type="title"/>
          </p:nvPr>
        </p:nvSpPr>
        <p:spPr/>
        <p:txBody>
          <a:bodyPr/>
          <a:lstStyle/>
          <a:p>
            <a:pPr algn="l"/>
            <a:r>
              <a:rPr lang="en-US" altLang="zh-CN" dirty="0"/>
              <a:t>Adding time preferences</a:t>
            </a:r>
            <a:endParaRPr lang="zh-CN" altLang="en-US" dirty="0"/>
          </a:p>
        </p:txBody>
      </p:sp>
      <p:graphicFrame>
        <p:nvGraphicFramePr>
          <p:cNvPr id="5" name="Table 5">
            <a:extLst>
              <a:ext uri="{FF2B5EF4-FFF2-40B4-BE49-F238E27FC236}">
                <a16:creationId xmlns:a16="http://schemas.microsoft.com/office/drawing/2014/main" id="{B3E555CE-3B74-4EEC-BC8E-E57E8D11C3B9}"/>
              </a:ext>
            </a:extLst>
          </p:cNvPr>
          <p:cNvGraphicFramePr>
            <a:graphicFrameLocks noGrp="1"/>
          </p:cNvGraphicFramePr>
          <p:nvPr>
            <p:ph idx="1"/>
          </p:nvPr>
        </p:nvGraphicFramePr>
        <p:xfrm>
          <a:off x="609600" y="1708226"/>
          <a:ext cx="10972800" cy="1868709"/>
        </p:xfrm>
        <a:graphic>
          <a:graphicData uri="http://schemas.openxmlformats.org/drawingml/2006/table">
            <a:tbl>
              <a:tblPr firstRow="1" bandRow="1">
                <a:tableStyleId>{2D5ABB26-0587-4C30-8999-92F81FD0307C}</a:tableStyleId>
              </a:tblPr>
              <a:tblGrid>
                <a:gridCol w="1828800">
                  <a:extLst>
                    <a:ext uri="{9D8B030D-6E8A-4147-A177-3AD203B41FA5}">
                      <a16:colId xmlns:a16="http://schemas.microsoft.com/office/drawing/2014/main" val="244518738"/>
                    </a:ext>
                  </a:extLst>
                </a:gridCol>
                <a:gridCol w="1828800">
                  <a:extLst>
                    <a:ext uri="{9D8B030D-6E8A-4147-A177-3AD203B41FA5}">
                      <a16:colId xmlns:a16="http://schemas.microsoft.com/office/drawing/2014/main" val="613396061"/>
                    </a:ext>
                  </a:extLst>
                </a:gridCol>
                <a:gridCol w="1981200">
                  <a:extLst>
                    <a:ext uri="{9D8B030D-6E8A-4147-A177-3AD203B41FA5}">
                      <a16:colId xmlns:a16="http://schemas.microsoft.com/office/drawing/2014/main" val="2138334331"/>
                    </a:ext>
                  </a:extLst>
                </a:gridCol>
                <a:gridCol w="1676400">
                  <a:extLst>
                    <a:ext uri="{9D8B030D-6E8A-4147-A177-3AD203B41FA5}">
                      <a16:colId xmlns:a16="http://schemas.microsoft.com/office/drawing/2014/main" val="2467652554"/>
                    </a:ext>
                  </a:extLst>
                </a:gridCol>
                <a:gridCol w="1981200">
                  <a:extLst>
                    <a:ext uri="{9D8B030D-6E8A-4147-A177-3AD203B41FA5}">
                      <a16:colId xmlns:a16="http://schemas.microsoft.com/office/drawing/2014/main" val="3773941205"/>
                    </a:ext>
                  </a:extLst>
                </a:gridCol>
                <a:gridCol w="1676400">
                  <a:extLst>
                    <a:ext uri="{9D8B030D-6E8A-4147-A177-3AD203B41FA5}">
                      <a16:colId xmlns:a16="http://schemas.microsoft.com/office/drawing/2014/main" val="3456258804"/>
                    </a:ext>
                  </a:extLst>
                </a:gridCol>
              </a:tblGrid>
              <a:tr h="622903">
                <a:tc>
                  <a:txBody>
                    <a:bodyPr/>
                    <a:lstStyle/>
                    <a:p>
                      <a:endParaRPr lang="zh-CN" altLang="en-US" sz="2400"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2400" b="1" dirty="0"/>
                        <a:t>Mon</a:t>
                      </a:r>
                      <a:endParaRPr lang="zh-CN" altLang="en-US" sz="24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2400" b="1" dirty="0"/>
                        <a:t>Tue</a:t>
                      </a:r>
                      <a:endParaRPr lang="zh-CN" altLang="en-US" sz="24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2400" b="1" dirty="0"/>
                        <a:t>Wed</a:t>
                      </a:r>
                      <a:endParaRPr lang="zh-CN" altLang="en-US" sz="24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2400" b="1" dirty="0"/>
                        <a:t>Thu</a:t>
                      </a:r>
                      <a:endParaRPr lang="zh-CN" altLang="en-US" sz="24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2400" b="1" dirty="0"/>
                        <a:t>Fri</a:t>
                      </a:r>
                      <a:endParaRPr lang="zh-CN" altLang="en-US" sz="2400" b="1"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28815401"/>
                  </a:ext>
                </a:extLst>
              </a:tr>
              <a:tr h="622903">
                <a:tc>
                  <a:txBody>
                    <a:bodyPr/>
                    <a:lstStyle/>
                    <a:p>
                      <a:r>
                        <a:rPr lang="en-US" altLang="zh-CN" sz="2400" b="1" dirty="0"/>
                        <a:t>AM</a:t>
                      </a:r>
                      <a:endParaRPr lang="zh-CN" altLang="en-US" sz="2400" b="1"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2400" dirty="0"/>
                        <a:t>CS101</a:t>
                      </a:r>
                      <a:endParaRPr lang="zh-CN" alt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2400" dirty="0"/>
                        <a:t>ML/Compiler</a:t>
                      </a:r>
                      <a:endParaRPr lang="zh-CN" alt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2400" dirty="0"/>
                        <a:t>CS101</a:t>
                      </a:r>
                      <a:endParaRPr lang="zh-CN" alt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2400" dirty="0"/>
                        <a:t>ML/Compiler</a:t>
                      </a:r>
                      <a:endParaRPr lang="zh-CN" alt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sz="2400"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60755900"/>
                  </a:ext>
                </a:extLst>
              </a:tr>
              <a:tr h="622903">
                <a:tc>
                  <a:txBody>
                    <a:bodyPr/>
                    <a:lstStyle/>
                    <a:p>
                      <a:r>
                        <a:rPr lang="en-US" altLang="zh-CN" sz="2400" b="1" dirty="0"/>
                        <a:t>PM</a:t>
                      </a:r>
                      <a:endParaRPr lang="zh-CN" altLang="en-US" sz="2400" b="1"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US" altLang="zh-CN" sz="2400" dirty="0"/>
                        <a:t>SE</a:t>
                      </a:r>
                      <a:endParaRPr lang="zh-CN" alt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US" altLang="zh-CN" sz="2400" dirty="0"/>
                        <a:t>OS</a:t>
                      </a:r>
                      <a:endParaRPr lang="zh-CN" alt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US" altLang="zh-CN" sz="2400" dirty="0"/>
                        <a:t>SE</a:t>
                      </a:r>
                      <a:endParaRPr lang="zh-CN" alt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US" altLang="zh-CN" sz="2400" dirty="0"/>
                        <a:t>OS</a:t>
                      </a:r>
                      <a:endParaRPr lang="zh-CN" alt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US" altLang="zh-CN" sz="2400" dirty="0"/>
                        <a:t>CS101</a:t>
                      </a:r>
                      <a:endParaRPr lang="zh-CN" altLang="en-US" sz="2400"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858741012"/>
                  </a:ext>
                </a:extLst>
              </a:tr>
            </a:tbl>
          </a:graphicData>
        </a:graphic>
      </p:graphicFrame>
      <p:sp>
        <p:nvSpPr>
          <p:cNvPr id="4" name="Slide Number Placeholder 3">
            <a:extLst>
              <a:ext uri="{FF2B5EF4-FFF2-40B4-BE49-F238E27FC236}">
                <a16:creationId xmlns:a16="http://schemas.microsoft.com/office/drawing/2014/main" id="{23A09AC8-5B00-49AB-91DC-86F1160D6FDE}"/>
              </a:ext>
            </a:extLst>
          </p:cNvPr>
          <p:cNvSpPr>
            <a:spLocks noGrp="1"/>
          </p:cNvSpPr>
          <p:nvPr>
            <p:ph type="sldNum" sz="quarter" idx="10"/>
          </p:nvPr>
        </p:nvSpPr>
        <p:spPr/>
        <p:txBody>
          <a:bodyPr/>
          <a:lstStyle/>
          <a:p>
            <a:pPr>
              <a:defRPr/>
            </a:pPr>
            <a:fld id="{D6AE6842-3F2B-4599-81F2-1B4A8C42B1D6}" type="slidenum">
              <a:rPr lang="zh-CN" altLang="en-US" smtClean="0"/>
              <a:pPr>
                <a:defRPr/>
              </a:pPr>
              <a:t>11</a:t>
            </a:fld>
            <a:endParaRPr lang="zh-CN" altLang="en-US" dirty="0"/>
          </a:p>
        </p:txBody>
      </p:sp>
      <p:grpSp>
        <p:nvGrpSpPr>
          <p:cNvPr id="9" name="Group 8">
            <a:extLst>
              <a:ext uri="{FF2B5EF4-FFF2-40B4-BE49-F238E27FC236}">
                <a16:creationId xmlns:a16="http://schemas.microsoft.com/office/drawing/2014/main" id="{5FE4F8DF-6252-4616-B7C8-678092B3966F}"/>
              </a:ext>
            </a:extLst>
          </p:cNvPr>
          <p:cNvGrpSpPr/>
          <p:nvPr/>
        </p:nvGrpSpPr>
        <p:grpSpPr>
          <a:xfrm>
            <a:off x="685800" y="4038600"/>
            <a:ext cx="1142999" cy="1604664"/>
            <a:chOff x="727375" y="3505201"/>
            <a:chExt cx="1142999" cy="1604664"/>
          </a:xfrm>
        </p:grpSpPr>
        <p:pic>
          <p:nvPicPr>
            <p:cNvPr id="7" name="Graphic 6" descr="School girl outline">
              <a:extLst>
                <a:ext uri="{FF2B5EF4-FFF2-40B4-BE49-F238E27FC236}">
                  <a16:creationId xmlns:a16="http://schemas.microsoft.com/office/drawing/2014/main" id="{620C317D-D936-4A3D-BC71-A5597B75315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27375" y="3505201"/>
              <a:ext cx="1142999" cy="1142999"/>
            </a:xfrm>
            <a:prstGeom prst="rect">
              <a:avLst/>
            </a:prstGeom>
          </p:spPr>
        </p:pic>
        <p:sp>
          <p:nvSpPr>
            <p:cNvPr id="8" name="TextBox 7">
              <a:extLst>
                <a:ext uri="{FF2B5EF4-FFF2-40B4-BE49-F238E27FC236}">
                  <a16:creationId xmlns:a16="http://schemas.microsoft.com/office/drawing/2014/main" id="{5C61971F-1957-4B07-8BED-31A4FCABB424}"/>
                </a:ext>
              </a:extLst>
            </p:cNvPr>
            <p:cNvSpPr txBox="1"/>
            <p:nvPr/>
          </p:nvSpPr>
          <p:spPr>
            <a:xfrm>
              <a:off x="873919" y="4648200"/>
              <a:ext cx="849913" cy="461665"/>
            </a:xfrm>
            <a:prstGeom prst="rect">
              <a:avLst/>
            </a:prstGeom>
            <a:noFill/>
          </p:spPr>
          <p:txBody>
            <a:bodyPr wrap="none" rtlCol="0">
              <a:spAutoFit/>
            </a:bodyPr>
            <a:lstStyle/>
            <a:p>
              <a:r>
                <a:rPr lang="en-US" altLang="zh-CN" dirty="0">
                  <a:latin typeface="+mn-lt"/>
                </a:rPr>
                <a:t>Alice</a:t>
              </a:r>
              <a:endParaRPr lang="zh-CN" altLang="en-US" dirty="0">
                <a:latin typeface="+mn-lt"/>
              </a:endParaRPr>
            </a:p>
          </p:txBody>
        </p:sp>
      </p:grpSp>
      <p:sp>
        <p:nvSpPr>
          <p:cNvPr id="11" name="Speech Bubble: Rectangle with Corners Rounded 10">
            <a:extLst>
              <a:ext uri="{FF2B5EF4-FFF2-40B4-BE49-F238E27FC236}">
                <a16:creationId xmlns:a16="http://schemas.microsoft.com/office/drawing/2014/main" id="{CC94A041-C868-42BE-807E-AF15AFDC889A}"/>
              </a:ext>
            </a:extLst>
          </p:cNvPr>
          <p:cNvSpPr/>
          <p:nvPr/>
        </p:nvSpPr>
        <p:spPr bwMode="auto">
          <a:xfrm>
            <a:off x="1981201" y="4114800"/>
            <a:ext cx="3352799" cy="1295400"/>
          </a:xfrm>
          <a:prstGeom prst="wedgeRoundRectCallout">
            <a:avLst>
              <a:gd name="adj1" fmla="val -58470"/>
              <a:gd name="adj2" fmla="val -2332"/>
              <a:gd name="adj3" fmla="val 16667"/>
            </a:avLst>
          </a:prstGeom>
          <a:ln>
            <a:headEnd type="none" w="med" len="med"/>
            <a:tailEnd type="none" w="med" len="med"/>
          </a:ln>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style>
          <a:lnRef idx="3">
            <a:schemeClr val="lt1"/>
          </a:lnRef>
          <a:fillRef idx="1">
            <a:schemeClr val="accent3"/>
          </a:fillRef>
          <a:effectRef idx="1">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altLang="zh-CN" b="1" dirty="0">
                <a:solidFill>
                  <a:srgbClr val="000000"/>
                </a:solidFill>
                <a:ea typeface="Osaka" charset="0"/>
                <a:cs typeface="Osaka" charset="0"/>
              </a:rPr>
              <a:t>Time pref.</a:t>
            </a:r>
            <a:r>
              <a:rPr lang="en-US" altLang="zh-CN" dirty="0">
                <a:solidFill>
                  <a:srgbClr val="000000"/>
                </a:solidFill>
                <a:ea typeface="Osaka" charset="0"/>
                <a:cs typeface="Osaka" charset="0"/>
              </a:rPr>
              <a:t>: be free on</a:t>
            </a:r>
          </a:p>
          <a:p>
            <a:pPr marL="342900" indent="-342900">
              <a:buFont typeface="Arial" panose="020B0604020202020204" pitchFamily="34" charset="0"/>
              <a:buChar char="•"/>
            </a:pPr>
            <a:r>
              <a:rPr lang="en-US" altLang="zh-CN" dirty="0">
                <a:solidFill>
                  <a:srgbClr val="000000"/>
                </a:solidFill>
                <a:ea typeface="Osaka" charset="0"/>
                <a:cs typeface="Osaka" charset="0"/>
              </a:rPr>
              <a:t>Thu mornings,</a:t>
            </a:r>
          </a:p>
          <a:p>
            <a:pPr marL="342900" indent="-342900">
              <a:buFont typeface="Arial" panose="020B0604020202020204" pitchFamily="34" charset="0"/>
              <a:buChar char="•"/>
            </a:pPr>
            <a:r>
              <a:rPr lang="en-US" altLang="zh-CN" dirty="0">
                <a:solidFill>
                  <a:srgbClr val="000000"/>
                </a:solidFill>
                <a:ea typeface="Osaka" charset="0"/>
                <a:cs typeface="Osaka" charset="0"/>
              </a:rPr>
              <a:t>Fri afternoons.</a:t>
            </a:r>
          </a:p>
        </p:txBody>
      </p:sp>
      <p:sp>
        <p:nvSpPr>
          <p:cNvPr id="12" name="TextBox 11">
            <a:extLst>
              <a:ext uri="{FF2B5EF4-FFF2-40B4-BE49-F238E27FC236}">
                <a16:creationId xmlns:a16="http://schemas.microsoft.com/office/drawing/2014/main" id="{89B48226-C686-4461-B789-C3C4204ADE19}"/>
              </a:ext>
            </a:extLst>
          </p:cNvPr>
          <p:cNvSpPr txBox="1"/>
          <p:nvPr/>
        </p:nvSpPr>
        <p:spPr>
          <a:xfrm>
            <a:off x="5867400" y="3816965"/>
            <a:ext cx="6172200" cy="2431435"/>
          </a:xfrm>
          <a:prstGeom prst="rect">
            <a:avLst/>
          </a:prstGeom>
          <a:noFill/>
        </p:spPr>
        <p:txBody>
          <a:bodyPr wrap="square" rtlCol="0">
            <a:spAutoFit/>
          </a:bodyPr>
          <a:lstStyle/>
          <a:p>
            <a:r>
              <a:rPr lang="en-US" altLang="zh-CN" b="1" dirty="0">
                <a:latin typeface="Consolas" panose="020B0609020204030204" pitchFamily="49" charset="0"/>
              </a:rPr>
              <a:t>Our extension:</a:t>
            </a:r>
            <a:endParaRPr lang="en-US" altLang="zh-CN" dirty="0">
              <a:solidFill>
                <a:schemeClr val="accent6"/>
              </a:solidFill>
              <a:latin typeface="Consolas" panose="020B0609020204030204" pitchFamily="49" charset="0"/>
            </a:endParaRPr>
          </a:p>
          <a:p>
            <a:r>
              <a:rPr lang="en-US" altLang="zh-CN" sz="1600" dirty="0">
                <a:solidFill>
                  <a:schemeClr val="accent6"/>
                </a:solidFill>
                <a:latin typeface="Consolas" panose="020B0609020204030204" pitchFamily="49" charset="0"/>
              </a:rPr>
              <a:t>fact </a:t>
            </a:r>
            <a:r>
              <a:rPr lang="en-US" altLang="zh-CN" sz="1600" dirty="0">
                <a:latin typeface="Consolas" panose="020B0609020204030204" pitchFamily="49" charset="0"/>
              </a:rPr>
              <a:t>{</a:t>
            </a:r>
          </a:p>
          <a:p>
            <a:r>
              <a:rPr lang="en-US" altLang="zh-CN" sz="1600" dirty="0">
                <a:latin typeface="Consolas" panose="020B0609020204030204" pitchFamily="49" charset="0"/>
              </a:rPr>
              <a:t>  </a:t>
            </a:r>
            <a:r>
              <a:rPr lang="en-US" altLang="zh-CN" sz="1600" dirty="0" err="1">
                <a:latin typeface="Consolas" panose="020B0609020204030204" pitchFamily="49" charset="0"/>
              </a:rPr>
              <a:t>FreeOnFriPM</a:t>
            </a:r>
            <a:r>
              <a:rPr lang="en-US" altLang="zh-CN" sz="1600" dirty="0">
                <a:latin typeface="Consolas" panose="020B0609020204030204" pitchFamily="49" charset="0"/>
              </a:rPr>
              <a:t>[Alice, courses]</a:t>
            </a:r>
          </a:p>
          <a:p>
            <a:r>
              <a:rPr lang="en-US" altLang="zh-CN" sz="1600" dirty="0">
                <a:latin typeface="Consolas" panose="020B0609020204030204" pitchFamily="49" charset="0"/>
              </a:rPr>
              <a:t>  </a:t>
            </a:r>
            <a:r>
              <a:rPr lang="en-US" altLang="zh-CN" sz="1600" dirty="0" err="1">
                <a:latin typeface="Consolas" panose="020B0609020204030204" pitchFamily="49" charset="0"/>
              </a:rPr>
              <a:t>FreeOnThuAM</a:t>
            </a:r>
            <a:r>
              <a:rPr lang="en-US" altLang="zh-CN" sz="1600" dirty="0">
                <a:latin typeface="Consolas" panose="020B0609020204030204" pitchFamily="49" charset="0"/>
              </a:rPr>
              <a:t>[Alice, courses]</a:t>
            </a:r>
          </a:p>
          <a:p>
            <a:r>
              <a:rPr lang="en-US" altLang="zh-CN" sz="1600" dirty="0">
                <a:latin typeface="Consolas" panose="020B0609020204030204" pitchFamily="49" charset="0"/>
              </a:rPr>
              <a:t>}</a:t>
            </a:r>
          </a:p>
          <a:p>
            <a:r>
              <a:rPr lang="en-US" altLang="zh-CN" sz="1600" dirty="0">
                <a:solidFill>
                  <a:schemeClr val="accent6"/>
                </a:solidFill>
                <a:latin typeface="Consolas" panose="020B0609020204030204" pitchFamily="49" charset="0"/>
              </a:rPr>
              <a:t>run</a:t>
            </a:r>
            <a:r>
              <a:rPr lang="en-US" altLang="zh-CN" sz="1600" dirty="0">
                <a:latin typeface="Consolas" panose="020B0609020204030204" pitchFamily="49" charset="0"/>
              </a:rPr>
              <a:t> {</a:t>
            </a:r>
          </a:p>
          <a:p>
            <a:r>
              <a:rPr lang="en-US" altLang="zh-CN" sz="1600" dirty="0">
                <a:latin typeface="Consolas" panose="020B0609020204030204" pitchFamily="49" charset="0"/>
              </a:rPr>
              <a:t>  </a:t>
            </a:r>
            <a:r>
              <a:rPr lang="en-US" altLang="zh-CN" sz="1600" dirty="0" err="1">
                <a:latin typeface="Consolas" panose="020B0609020204030204" pitchFamily="49" charset="0"/>
              </a:rPr>
              <a:t>validSchedule</a:t>
            </a:r>
            <a:r>
              <a:rPr lang="en-US" altLang="zh-CN" sz="1600" dirty="0">
                <a:latin typeface="Consolas" panose="020B0609020204030204" pitchFamily="49" charset="0"/>
              </a:rPr>
              <a:t>[courses]</a:t>
            </a:r>
          </a:p>
          <a:p>
            <a:r>
              <a:rPr lang="en-US" altLang="zh-CN" sz="1600" dirty="0">
                <a:latin typeface="Consolas" panose="020B0609020204030204" pitchFamily="49" charset="0"/>
              </a:rPr>
              <a:t>  </a:t>
            </a:r>
            <a:r>
              <a:rPr lang="en-US" altLang="zh-CN" sz="1600" dirty="0">
                <a:solidFill>
                  <a:schemeClr val="accent6"/>
                </a:solidFill>
                <a:latin typeface="Consolas" panose="020B0609020204030204" pitchFamily="49" charset="0"/>
              </a:rPr>
              <a:t>all</a:t>
            </a:r>
            <a:r>
              <a:rPr lang="en-US" altLang="zh-CN" sz="1600" dirty="0">
                <a:latin typeface="Consolas" panose="020B0609020204030204" pitchFamily="49" charset="0"/>
              </a:rPr>
              <a:t> s: Student | </a:t>
            </a:r>
            <a:r>
              <a:rPr lang="en-US" altLang="zh-CN" sz="1600" b="1" dirty="0" err="1">
                <a:solidFill>
                  <a:schemeClr val="accent6"/>
                </a:solidFill>
                <a:latin typeface="Consolas" panose="020B0609020204030204" pitchFamily="49" charset="0"/>
              </a:rPr>
              <a:t>maxsome</a:t>
            </a:r>
            <a:r>
              <a:rPr lang="en-US" altLang="zh-CN" sz="1600" dirty="0">
                <a:latin typeface="Consolas" panose="020B0609020204030204" pitchFamily="49" charset="0"/>
              </a:rPr>
              <a:t> </a:t>
            </a:r>
            <a:r>
              <a:rPr lang="en-US" altLang="zh-CN" sz="1600" dirty="0" err="1">
                <a:latin typeface="Consolas" panose="020B0609020204030204" pitchFamily="49" charset="0"/>
              </a:rPr>
              <a:t>s.interests</a:t>
            </a:r>
            <a:r>
              <a:rPr lang="en-US" altLang="zh-CN" sz="1600" dirty="0">
                <a:latin typeface="Consolas" panose="020B0609020204030204" pitchFamily="49" charset="0"/>
              </a:rPr>
              <a:t> &amp; </a:t>
            </a:r>
            <a:r>
              <a:rPr lang="en-US" altLang="zh-CN" sz="1600" dirty="0" err="1">
                <a:latin typeface="Consolas" panose="020B0609020204030204" pitchFamily="49" charset="0"/>
              </a:rPr>
              <a:t>s.courses</a:t>
            </a:r>
            <a:endParaRPr lang="en-US" altLang="zh-CN" sz="1600" dirty="0">
              <a:latin typeface="Consolas" panose="020B0609020204030204" pitchFamily="49" charset="0"/>
            </a:endParaRPr>
          </a:p>
          <a:p>
            <a:r>
              <a:rPr lang="en-US" altLang="zh-CN" sz="1600" dirty="0">
                <a:latin typeface="Consolas" panose="020B0609020204030204" pitchFamily="49" charset="0"/>
              </a:rPr>
              <a:t>}</a:t>
            </a:r>
            <a:endParaRPr lang="zh-CN" altLang="en-US" sz="2800" dirty="0">
              <a:latin typeface="Consolas" panose="020B0609020204030204" pitchFamily="49" charset="0"/>
            </a:endParaRPr>
          </a:p>
        </p:txBody>
      </p:sp>
      <p:sp>
        <p:nvSpPr>
          <p:cNvPr id="13" name="Speech Bubble: Rectangle with Corners Rounded 12">
            <a:extLst>
              <a:ext uri="{FF2B5EF4-FFF2-40B4-BE49-F238E27FC236}">
                <a16:creationId xmlns:a16="http://schemas.microsoft.com/office/drawing/2014/main" id="{64B6AA04-F2BF-4998-9518-9D41980CC736}"/>
              </a:ext>
            </a:extLst>
          </p:cNvPr>
          <p:cNvSpPr/>
          <p:nvPr/>
        </p:nvSpPr>
        <p:spPr bwMode="auto">
          <a:xfrm>
            <a:off x="3886200" y="3008734"/>
            <a:ext cx="5638800" cy="649509"/>
          </a:xfrm>
          <a:prstGeom prst="wedgeRoundRectCallout">
            <a:avLst>
              <a:gd name="adj1" fmla="val 23864"/>
              <a:gd name="adj2" fmla="val 159987"/>
              <a:gd name="adj3" fmla="val 16667"/>
            </a:avLst>
          </a:prstGeom>
          <a:ln>
            <a:headEnd type="none" w="med" len="med"/>
            <a:tailEnd type="none" w="med" len="med"/>
          </a:ln>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style>
          <a:lnRef idx="3">
            <a:schemeClr val="lt1"/>
          </a:lnRef>
          <a:fillRef idx="1">
            <a:schemeClr val="accent3"/>
          </a:fillRef>
          <a:effectRef idx="1">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altLang="zh-CN" sz="2800" i="1" dirty="0">
                <a:solidFill>
                  <a:srgbClr val="FF0000"/>
                </a:solidFill>
                <a:ea typeface="Osaka" charset="0"/>
                <a:cs typeface="Osaka" charset="0"/>
              </a:rPr>
              <a:t>UNSAT! </a:t>
            </a:r>
            <a:r>
              <a:rPr lang="en-US" altLang="zh-CN" sz="2800" dirty="0">
                <a:solidFill>
                  <a:srgbClr val="FF0000"/>
                </a:solidFill>
                <a:ea typeface="Osaka" charset="0"/>
                <a:cs typeface="Osaka" charset="0"/>
              </a:rPr>
              <a:t>CS101 on Fri afternoons.</a:t>
            </a:r>
            <a:endParaRPr kumimoji="0" lang="zh-CN" altLang="en-US" sz="2800" b="0" i="0" u="none" strike="noStrike" cap="none" normalizeH="0" baseline="0" dirty="0">
              <a:ln>
                <a:noFill/>
              </a:ln>
              <a:solidFill>
                <a:srgbClr val="FF0000"/>
              </a:solidFill>
              <a:effectLst/>
              <a:ea typeface="Osaka" charset="0"/>
              <a:cs typeface="Osaka" charset="0"/>
            </a:endParaRPr>
          </a:p>
        </p:txBody>
      </p:sp>
    </p:spTree>
    <p:extLst>
      <p:ext uri="{BB962C8B-B14F-4D97-AF65-F5344CB8AC3E}">
        <p14:creationId xmlns:p14="http://schemas.microsoft.com/office/powerpoint/2010/main" val="4058769370"/>
      </p:ext>
    </p:extLst>
  </p:cSld>
  <p:clrMapOvr>
    <a:masterClrMapping/>
  </p:clrMapOvr>
  <mc:AlternateContent xmlns:mc="http://schemas.openxmlformats.org/markup-compatibility/2006" xmlns:p14="http://schemas.microsoft.com/office/powerpoint/2010/main">
    <mc:Choice Requires="p14">
      <p:transition spd="slow" p14:dur="2000" advTm="21930"/>
    </mc:Choice>
    <mc:Fallback xmlns="">
      <p:transition spd="slow" advTm="2193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CB1966-F5A0-490D-A93F-CA1B5E93FACC}"/>
              </a:ext>
            </a:extLst>
          </p:cNvPr>
          <p:cNvSpPr>
            <a:spLocks noGrp="1"/>
          </p:cNvSpPr>
          <p:nvPr>
            <p:ph type="title"/>
          </p:nvPr>
        </p:nvSpPr>
        <p:spPr/>
        <p:txBody>
          <a:bodyPr/>
          <a:lstStyle/>
          <a:p>
            <a:pPr algn="l"/>
            <a:r>
              <a:rPr lang="en-US" altLang="zh-CN" dirty="0"/>
              <a:t>Adding</a:t>
            </a:r>
            <a:r>
              <a:rPr lang="en-US" altLang="zh-CN" i="1" dirty="0"/>
              <a:t> soft </a:t>
            </a:r>
            <a:r>
              <a:rPr lang="en-US" altLang="zh-CN" dirty="0"/>
              <a:t>time preferences</a:t>
            </a:r>
            <a:endParaRPr lang="zh-CN" altLang="en-US" dirty="0"/>
          </a:p>
        </p:txBody>
      </p:sp>
      <p:graphicFrame>
        <p:nvGraphicFramePr>
          <p:cNvPr id="5" name="Table 5">
            <a:extLst>
              <a:ext uri="{FF2B5EF4-FFF2-40B4-BE49-F238E27FC236}">
                <a16:creationId xmlns:a16="http://schemas.microsoft.com/office/drawing/2014/main" id="{B3E555CE-3B74-4EEC-BC8E-E57E8D11C3B9}"/>
              </a:ext>
            </a:extLst>
          </p:cNvPr>
          <p:cNvGraphicFramePr>
            <a:graphicFrameLocks noGrp="1"/>
          </p:cNvGraphicFramePr>
          <p:nvPr>
            <p:ph idx="1"/>
            <p:extLst>
              <p:ext uri="{D42A27DB-BD31-4B8C-83A1-F6EECF244321}">
                <p14:modId xmlns:p14="http://schemas.microsoft.com/office/powerpoint/2010/main" val="231308136"/>
              </p:ext>
            </p:extLst>
          </p:nvPr>
        </p:nvGraphicFramePr>
        <p:xfrm>
          <a:off x="609600" y="1708226"/>
          <a:ext cx="10972800" cy="1868709"/>
        </p:xfrm>
        <a:graphic>
          <a:graphicData uri="http://schemas.openxmlformats.org/drawingml/2006/table">
            <a:tbl>
              <a:tblPr firstRow="1" bandRow="1">
                <a:tableStyleId>{2D5ABB26-0587-4C30-8999-92F81FD0307C}</a:tableStyleId>
              </a:tblPr>
              <a:tblGrid>
                <a:gridCol w="1828800">
                  <a:extLst>
                    <a:ext uri="{9D8B030D-6E8A-4147-A177-3AD203B41FA5}">
                      <a16:colId xmlns:a16="http://schemas.microsoft.com/office/drawing/2014/main" val="244518738"/>
                    </a:ext>
                  </a:extLst>
                </a:gridCol>
                <a:gridCol w="1828800">
                  <a:extLst>
                    <a:ext uri="{9D8B030D-6E8A-4147-A177-3AD203B41FA5}">
                      <a16:colId xmlns:a16="http://schemas.microsoft.com/office/drawing/2014/main" val="613396061"/>
                    </a:ext>
                  </a:extLst>
                </a:gridCol>
                <a:gridCol w="1981200">
                  <a:extLst>
                    <a:ext uri="{9D8B030D-6E8A-4147-A177-3AD203B41FA5}">
                      <a16:colId xmlns:a16="http://schemas.microsoft.com/office/drawing/2014/main" val="2138334331"/>
                    </a:ext>
                  </a:extLst>
                </a:gridCol>
                <a:gridCol w="1676400">
                  <a:extLst>
                    <a:ext uri="{9D8B030D-6E8A-4147-A177-3AD203B41FA5}">
                      <a16:colId xmlns:a16="http://schemas.microsoft.com/office/drawing/2014/main" val="2467652554"/>
                    </a:ext>
                  </a:extLst>
                </a:gridCol>
                <a:gridCol w="1981200">
                  <a:extLst>
                    <a:ext uri="{9D8B030D-6E8A-4147-A177-3AD203B41FA5}">
                      <a16:colId xmlns:a16="http://schemas.microsoft.com/office/drawing/2014/main" val="3773941205"/>
                    </a:ext>
                  </a:extLst>
                </a:gridCol>
                <a:gridCol w="1676400">
                  <a:extLst>
                    <a:ext uri="{9D8B030D-6E8A-4147-A177-3AD203B41FA5}">
                      <a16:colId xmlns:a16="http://schemas.microsoft.com/office/drawing/2014/main" val="3456258804"/>
                    </a:ext>
                  </a:extLst>
                </a:gridCol>
              </a:tblGrid>
              <a:tr h="622903">
                <a:tc>
                  <a:txBody>
                    <a:bodyPr/>
                    <a:lstStyle/>
                    <a:p>
                      <a:endParaRPr lang="zh-CN" altLang="en-US" sz="2400"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2400" b="1" dirty="0"/>
                        <a:t>Mon</a:t>
                      </a:r>
                      <a:endParaRPr lang="zh-CN" altLang="en-US" sz="24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2400" b="1" dirty="0"/>
                        <a:t>Tue</a:t>
                      </a:r>
                      <a:endParaRPr lang="zh-CN" altLang="en-US" sz="24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2400" b="1" dirty="0"/>
                        <a:t>Wed</a:t>
                      </a:r>
                      <a:endParaRPr lang="zh-CN" altLang="en-US" sz="24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2400" b="1" dirty="0"/>
                        <a:t>Thu</a:t>
                      </a:r>
                      <a:endParaRPr lang="zh-CN" altLang="en-US" sz="24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2400" b="1" dirty="0"/>
                        <a:t>Fri</a:t>
                      </a:r>
                      <a:endParaRPr lang="zh-CN" altLang="en-US" sz="2400" b="1"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28815401"/>
                  </a:ext>
                </a:extLst>
              </a:tr>
              <a:tr h="622903">
                <a:tc>
                  <a:txBody>
                    <a:bodyPr/>
                    <a:lstStyle/>
                    <a:p>
                      <a:r>
                        <a:rPr lang="en-US" altLang="zh-CN" sz="2400" b="1" dirty="0"/>
                        <a:t>AM</a:t>
                      </a:r>
                      <a:endParaRPr lang="zh-CN" altLang="en-US" sz="2400" b="1"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2400" dirty="0">
                          <a:solidFill>
                            <a:srgbClr val="FF0000"/>
                          </a:solidFill>
                        </a:rPr>
                        <a:t>CS101</a:t>
                      </a:r>
                      <a:endParaRPr lang="zh-CN" altLang="en-US" sz="24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2400" dirty="0">
                          <a:solidFill>
                            <a:schemeClr val="bg1">
                              <a:lumMod val="85000"/>
                            </a:schemeClr>
                          </a:solidFill>
                        </a:rPr>
                        <a:t>ML/Compiler</a:t>
                      </a:r>
                      <a:endParaRPr lang="zh-CN" altLang="en-US" sz="2400" dirty="0">
                        <a:solidFill>
                          <a:schemeClr val="bg1">
                            <a:lumMod val="85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2400" kern="1200" dirty="0">
                          <a:solidFill>
                            <a:srgbClr val="FF0000"/>
                          </a:solidFill>
                          <a:latin typeface="+mn-lt"/>
                          <a:ea typeface="+mn-ea"/>
                          <a:cs typeface="+mn-cs"/>
                        </a:rPr>
                        <a:t>CS101</a:t>
                      </a:r>
                      <a:endParaRPr lang="zh-CN" altLang="en-US" sz="2400" kern="1200" dirty="0">
                        <a:solidFill>
                          <a:srgbClr val="FF0000"/>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2400" dirty="0">
                          <a:solidFill>
                            <a:schemeClr val="bg1">
                              <a:lumMod val="85000"/>
                            </a:schemeClr>
                          </a:solidFill>
                        </a:rPr>
                        <a:t>ML/Compiler</a:t>
                      </a:r>
                      <a:endParaRPr lang="zh-CN" altLang="en-US" sz="2400" dirty="0">
                        <a:solidFill>
                          <a:schemeClr val="bg1">
                            <a:lumMod val="85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sz="2400"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60755900"/>
                  </a:ext>
                </a:extLst>
              </a:tr>
              <a:tr h="622903">
                <a:tc>
                  <a:txBody>
                    <a:bodyPr/>
                    <a:lstStyle/>
                    <a:p>
                      <a:r>
                        <a:rPr lang="en-US" altLang="zh-CN" sz="2400" b="1" dirty="0"/>
                        <a:t>PM</a:t>
                      </a:r>
                      <a:endParaRPr lang="zh-CN" altLang="en-US" sz="2400" b="1"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US" altLang="zh-CN" sz="2400" dirty="0">
                          <a:solidFill>
                            <a:srgbClr val="FF0000"/>
                          </a:solidFill>
                        </a:rPr>
                        <a:t>SE</a:t>
                      </a:r>
                      <a:endParaRPr lang="zh-CN" altLang="en-US" sz="24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US" altLang="zh-CN" sz="2400" dirty="0">
                          <a:solidFill>
                            <a:srgbClr val="FF0000"/>
                          </a:solidFill>
                        </a:rPr>
                        <a:t>OS</a:t>
                      </a:r>
                      <a:endParaRPr lang="zh-CN" altLang="en-US" sz="24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US" altLang="zh-CN" sz="2400" dirty="0">
                          <a:solidFill>
                            <a:srgbClr val="FF0000"/>
                          </a:solidFill>
                        </a:rPr>
                        <a:t>SE</a:t>
                      </a:r>
                      <a:endParaRPr lang="zh-CN" altLang="en-US" sz="24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US" altLang="zh-CN" sz="2400" dirty="0">
                          <a:solidFill>
                            <a:srgbClr val="FF0000"/>
                          </a:solidFill>
                        </a:rPr>
                        <a:t>OS</a:t>
                      </a:r>
                      <a:endParaRPr lang="zh-CN" altLang="en-US" sz="24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US" altLang="zh-CN" sz="2400" dirty="0">
                          <a:solidFill>
                            <a:srgbClr val="FF0000"/>
                          </a:solidFill>
                        </a:rPr>
                        <a:t>CS101</a:t>
                      </a:r>
                      <a:endParaRPr lang="zh-CN" altLang="en-US" sz="24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858741012"/>
                  </a:ext>
                </a:extLst>
              </a:tr>
            </a:tbl>
          </a:graphicData>
        </a:graphic>
      </p:graphicFrame>
      <p:sp>
        <p:nvSpPr>
          <p:cNvPr id="4" name="Slide Number Placeholder 3">
            <a:extLst>
              <a:ext uri="{FF2B5EF4-FFF2-40B4-BE49-F238E27FC236}">
                <a16:creationId xmlns:a16="http://schemas.microsoft.com/office/drawing/2014/main" id="{23A09AC8-5B00-49AB-91DC-86F1160D6FDE}"/>
              </a:ext>
            </a:extLst>
          </p:cNvPr>
          <p:cNvSpPr>
            <a:spLocks noGrp="1"/>
          </p:cNvSpPr>
          <p:nvPr>
            <p:ph type="sldNum" sz="quarter" idx="10"/>
          </p:nvPr>
        </p:nvSpPr>
        <p:spPr/>
        <p:txBody>
          <a:bodyPr/>
          <a:lstStyle/>
          <a:p>
            <a:pPr>
              <a:defRPr/>
            </a:pPr>
            <a:fld id="{D6AE6842-3F2B-4599-81F2-1B4A8C42B1D6}" type="slidenum">
              <a:rPr lang="zh-CN" altLang="en-US" smtClean="0"/>
              <a:pPr>
                <a:defRPr/>
              </a:pPr>
              <a:t>12</a:t>
            </a:fld>
            <a:endParaRPr lang="zh-CN" altLang="en-US" dirty="0"/>
          </a:p>
        </p:txBody>
      </p:sp>
      <p:grpSp>
        <p:nvGrpSpPr>
          <p:cNvPr id="9" name="Group 8">
            <a:extLst>
              <a:ext uri="{FF2B5EF4-FFF2-40B4-BE49-F238E27FC236}">
                <a16:creationId xmlns:a16="http://schemas.microsoft.com/office/drawing/2014/main" id="{5FE4F8DF-6252-4616-B7C8-678092B3966F}"/>
              </a:ext>
            </a:extLst>
          </p:cNvPr>
          <p:cNvGrpSpPr/>
          <p:nvPr/>
        </p:nvGrpSpPr>
        <p:grpSpPr>
          <a:xfrm>
            <a:off x="685800" y="4038600"/>
            <a:ext cx="1142999" cy="1604664"/>
            <a:chOff x="727375" y="3505201"/>
            <a:chExt cx="1142999" cy="1604664"/>
          </a:xfrm>
        </p:grpSpPr>
        <p:pic>
          <p:nvPicPr>
            <p:cNvPr id="7" name="Graphic 6" descr="School girl outline">
              <a:extLst>
                <a:ext uri="{FF2B5EF4-FFF2-40B4-BE49-F238E27FC236}">
                  <a16:creationId xmlns:a16="http://schemas.microsoft.com/office/drawing/2014/main" id="{620C317D-D936-4A3D-BC71-A5597B75315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27375" y="3505201"/>
              <a:ext cx="1142999" cy="1142999"/>
            </a:xfrm>
            <a:prstGeom prst="rect">
              <a:avLst/>
            </a:prstGeom>
          </p:spPr>
        </p:pic>
        <p:sp>
          <p:nvSpPr>
            <p:cNvPr id="8" name="TextBox 7">
              <a:extLst>
                <a:ext uri="{FF2B5EF4-FFF2-40B4-BE49-F238E27FC236}">
                  <a16:creationId xmlns:a16="http://schemas.microsoft.com/office/drawing/2014/main" id="{5C61971F-1957-4B07-8BED-31A4FCABB424}"/>
                </a:ext>
              </a:extLst>
            </p:cNvPr>
            <p:cNvSpPr txBox="1"/>
            <p:nvPr/>
          </p:nvSpPr>
          <p:spPr>
            <a:xfrm>
              <a:off x="873919" y="4648200"/>
              <a:ext cx="849913" cy="461665"/>
            </a:xfrm>
            <a:prstGeom prst="rect">
              <a:avLst/>
            </a:prstGeom>
            <a:noFill/>
          </p:spPr>
          <p:txBody>
            <a:bodyPr wrap="none" rtlCol="0">
              <a:spAutoFit/>
            </a:bodyPr>
            <a:lstStyle/>
            <a:p>
              <a:r>
                <a:rPr lang="en-US" altLang="zh-CN" dirty="0">
                  <a:latin typeface="+mn-lt"/>
                </a:rPr>
                <a:t>Alice</a:t>
              </a:r>
              <a:endParaRPr lang="zh-CN" altLang="en-US" dirty="0">
                <a:latin typeface="+mn-lt"/>
              </a:endParaRPr>
            </a:p>
          </p:txBody>
        </p:sp>
      </p:grpSp>
      <p:sp>
        <p:nvSpPr>
          <p:cNvPr id="12" name="TextBox 11">
            <a:extLst>
              <a:ext uri="{FF2B5EF4-FFF2-40B4-BE49-F238E27FC236}">
                <a16:creationId xmlns:a16="http://schemas.microsoft.com/office/drawing/2014/main" id="{89B48226-C686-4461-B789-C3C4204ADE19}"/>
              </a:ext>
            </a:extLst>
          </p:cNvPr>
          <p:cNvSpPr txBox="1"/>
          <p:nvPr/>
        </p:nvSpPr>
        <p:spPr>
          <a:xfrm>
            <a:off x="5867400" y="3816965"/>
            <a:ext cx="6172200" cy="2431435"/>
          </a:xfrm>
          <a:prstGeom prst="rect">
            <a:avLst/>
          </a:prstGeom>
          <a:noFill/>
        </p:spPr>
        <p:txBody>
          <a:bodyPr wrap="square" rtlCol="0">
            <a:spAutoFit/>
          </a:bodyPr>
          <a:lstStyle/>
          <a:p>
            <a:r>
              <a:rPr lang="en-US" altLang="zh-CN" b="1" dirty="0">
                <a:latin typeface="Consolas" panose="020B0609020204030204" pitchFamily="49" charset="0"/>
              </a:rPr>
              <a:t>Our extension:</a:t>
            </a:r>
            <a:endParaRPr lang="en-US" altLang="zh-CN" dirty="0">
              <a:solidFill>
                <a:schemeClr val="accent6"/>
              </a:solidFill>
              <a:latin typeface="Consolas" panose="020B0609020204030204" pitchFamily="49" charset="0"/>
            </a:endParaRPr>
          </a:p>
          <a:p>
            <a:r>
              <a:rPr lang="en-US" altLang="zh-CN" sz="1600" b="1" dirty="0">
                <a:solidFill>
                  <a:schemeClr val="accent6"/>
                </a:solidFill>
                <a:latin typeface="Consolas" panose="020B0609020204030204" pitchFamily="49" charset="0"/>
              </a:rPr>
              <a:t>soft fact </a:t>
            </a:r>
            <a:r>
              <a:rPr lang="en-US" altLang="zh-CN" sz="1600" dirty="0">
                <a:latin typeface="Consolas" panose="020B0609020204030204" pitchFamily="49" charset="0"/>
              </a:rPr>
              <a:t>{</a:t>
            </a:r>
          </a:p>
          <a:p>
            <a:r>
              <a:rPr lang="en-US" altLang="zh-CN" sz="1600" dirty="0">
                <a:latin typeface="Consolas" panose="020B0609020204030204" pitchFamily="49" charset="0"/>
              </a:rPr>
              <a:t>  </a:t>
            </a:r>
            <a:r>
              <a:rPr lang="en-US" altLang="zh-CN" sz="1600" dirty="0" err="1">
                <a:latin typeface="Consolas" panose="020B0609020204030204" pitchFamily="49" charset="0"/>
              </a:rPr>
              <a:t>FreeOnFriPM</a:t>
            </a:r>
            <a:r>
              <a:rPr lang="en-US" altLang="zh-CN" sz="1600" dirty="0">
                <a:latin typeface="Consolas" panose="020B0609020204030204" pitchFamily="49" charset="0"/>
              </a:rPr>
              <a:t>[Alice, courses]</a:t>
            </a:r>
          </a:p>
          <a:p>
            <a:r>
              <a:rPr lang="en-US" altLang="zh-CN" sz="1600" dirty="0">
                <a:latin typeface="Consolas" panose="020B0609020204030204" pitchFamily="49" charset="0"/>
              </a:rPr>
              <a:t>  </a:t>
            </a:r>
            <a:r>
              <a:rPr lang="en-US" altLang="zh-CN" sz="1600" dirty="0" err="1">
                <a:latin typeface="Consolas" panose="020B0609020204030204" pitchFamily="49" charset="0"/>
              </a:rPr>
              <a:t>FreeOnThuAM</a:t>
            </a:r>
            <a:r>
              <a:rPr lang="en-US" altLang="zh-CN" sz="1600" dirty="0">
                <a:latin typeface="Consolas" panose="020B0609020204030204" pitchFamily="49" charset="0"/>
              </a:rPr>
              <a:t>[Alice, courses]</a:t>
            </a:r>
          </a:p>
          <a:p>
            <a:r>
              <a:rPr lang="en-US" altLang="zh-CN" sz="1600" dirty="0">
                <a:latin typeface="Consolas" panose="020B0609020204030204" pitchFamily="49" charset="0"/>
              </a:rPr>
              <a:t>}</a:t>
            </a:r>
            <a:endParaRPr lang="en-US" altLang="zh-CN" sz="1600" dirty="0">
              <a:solidFill>
                <a:schemeClr val="accent6"/>
              </a:solidFill>
              <a:latin typeface="Consolas" panose="020B0609020204030204" pitchFamily="49" charset="0"/>
            </a:endParaRPr>
          </a:p>
          <a:p>
            <a:r>
              <a:rPr lang="en-US" altLang="zh-CN" sz="1600" dirty="0">
                <a:solidFill>
                  <a:schemeClr val="accent6"/>
                </a:solidFill>
                <a:latin typeface="Consolas" panose="020B0609020204030204" pitchFamily="49" charset="0"/>
              </a:rPr>
              <a:t>run</a:t>
            </a:r>
            <a:r>
              <a:rPr lang="en-US" altLang="zh-CN" sz="1600" dirty="0">
                <a:latin typeface="Consolas" panose="020B0609020204030204" pitchFamily="49" charset="0"/>
              </a:rPr>
              <a:t> {</a:t>
            </a:r>
          </a:p>
          <a:p>
            <a:r>
              <a:rPr lang="en-US" altLang="zh-CN" sz="1600" dirty="0">
                <a:latin typeface="Consolas" panose="020B0609020204030204" pitchFamily="49" charset="0"/>
              </a:rPr>
              <a:t>  </a:t>
            </a:r>
            <a:r>
              <a:rPr lang="en-US" altLang="zh-CN" sz="1600" dirty="0" err="1">
                <a:latin typeface="Consolas" panose="020B0609020204030204" pitchFamily="49" charset="0"/>
              </a:rPr>
              <a:t>validSchedule</a:t>
            </a:r>
            <a:r>
              <a:rPr lang="en-US" altLang="zh-CN" sz="1600" dirty="0">
                <a:latin typeface="Consolas" panose="020B0609020204030204" pitchFamily="49" charset="0"/>
              </a:rPr>
              <a:t>[courses]</a:t>
            </a:r>
          </a:p>
          <a:p>
            <a:r>
              <a:rPr lang="en-US" altLang="zh-CN" sz="1600" dirty="0">
                <a:latin typeface="Consolas" panose="020B0609020204030204" pitchFamily="49" charset="0"/>
              </a:rPr>
              <a:t>  </a:t>
            </a:r>
            <a:r>
              <a:rPr lang="en-US" altLang="zh-CN" sz="1600" dirty="0">
                <a:solidFill>
                  <a:schemeClr val="accent6"/>
                </a:solidFill>
                <a:latin typeface="Consolas" panose="020B0609020204030204" pitchFamily="49" charset="0"/>
              </a:rPr>
              <a:t>all</a:t>
            </a:r>
            <a:r>
              <a:rPr lang="en-US" altLang="zh-CN" sz="1600" dirty="0">
                <a:latin typeface="Consolas" panose="020B0609020204030204" pitchFamily="49" charset="0"/>
              </a:rPr>
              <a:t> s: Student | </a:t>
            </a:r>
            <a:r>
              <a:rPr lang="en-US" altLang="zh-CN" sz="1600" b="1" dirty="0" err="1">
                <a:solidFill>
                  <a:schemeClr val="accent6"/>
                </a:solidFill>
                <a:latin typeface="Consolas" panose="020B0609020204030204" pitchFamily="49" charset="0"/>
              </a:rPr>
              <a:t>maxsome</a:t>
            </a:r>
            <a:r>
              <a:rPr lang="en-US" altLang="zh-CN" sz="1600" dirty="0">
                <a:latin typeface="Consolas" panose="020B0609020204030204" pitchFamily="49" charset="0"/>
              </a:rPr>
              <a:t> </a:t>
            </a:r>
            <a:r>
              <a:rPr lang="en-US" altLang="zh-CN" sz="1600" dirty="0" err="1">
                <a:latin typeface="Consolas" panose="020B0609020204030204" pitchFamily="49" charset="0"/>
              </a:rPr>
              <a:t>s.interests</a:t>
            </a:r>
            <a:r>
              <a:rPr lang="en-US" altLang="zh-CN" sz="1600" dirty="0">
                <a:latin typeface="Consolas" panose="020B0609020204030204" pitchFamily="49" charset="0"/>
              </a:rPr>
              <a:t> &amp; </a:t>
            </a:r>
            <a:r>
              <a:rPr lang="en-US" altLang="zh-CN" sz="1600" dirty="0" err="1">
                <a:latin typeface="Consolas" panose="020B0609020204030204" pitchFamily="49" charset="0"/>
              </a:rPr>
              <a:t>s.courses</a:t>
            </a:r>
            <a:endParaRPr lang="en-US" altLang="zh-CN" sz="1600" dirty="0">
              <a:latin typeface="Consolas" panose="020B0609020204030204" pitchFamily="49" charset="0"/>
            </a:endParaRPr>
          </a:p>
          <a:p>
            <a:r>
              <a:rPr lang="en-US" altLang="zh-CN" sz="1600" dirty="0">
                <a:latin typeface="Consolas" panose="020B0609020204030204" pitchFamily="49" charset="0"/>
              </a:rPr>
              <a:t>}</a:t>
            </a:r>
            <a:endParaRPr lang="zh-CN" altLang="en-US" sz="2800" dirty="0">
              <a:latin typeface="Consolas" panose="020B0609020204030204" pitchFamily="49" charset="0"/>
            </a:endParaRPr>
          </a:p>
        </p:txBody>
      </p:sp>
      <p:sp>
        <p:nvSpPr>
          <p:cNvPr id="14" name="Speech Bubble: Rectangle with Corners Rounded 13">
            <a:extLst>
              <a:ext uri="{FF2B5EF4-FFF2-40B4-BE49-F238E27FC236}">
                <a16:creationId xmlns:a16="http://schemas.microsoft.com/office/drawing/2014/main" id="{0D63C601-102E-4E5B-91AE-56D857D518E1}"/>
              </a:ext>
            </a:extLst>
          </p:cNvPr>
          <p:cNvSpPr/>
          <p:nvPr/>
        </p:nvSpPr>
        <p:spPr bwMode="auto">
          <a:xfrm>
            <a:off x="8077200" y="3816965"/>
            <a:ext cx="3560379" cy="562828"/>
          </a:xfrm>
          <a:prstGeom prst="wedgeRoundRectCallout">
            <a:avLst>
              <a:gd name="adj1" fmla="val -64919"/>
              <a:gd name="adj2" fmla="val 38231"/>
              <a:gd name="adj3" fmla="val 16667"/>
            </a:avLst>
          </a:prstGeom>
          <a:ln>
            <a:headEnd type="none" w="med" len="med"/>
            <a:tailEnd type="none" w="med" len="med"/>
          </a:ln>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style>
          <a:lnRef idx="3">
            <a:schemeClr val="lt1"/>
          </a:lnRef>
          <a:fillRef idx="1">
            <a:schemeClr val="accent3"/>
          </a:fillRef>
          <a:effectRef idx="1">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altLang="zh-CN" sz="2800" i="1" dirty="0">
                <a:solidFill>
                  <a:schemeClr val="tx1"/>
                </a:solidFill>
                <a:ea typeface="Osaka" charset="0"/>
                <a:cs typeface="Osaka" charset="0"/>
              </a:rPr>
              <a:t>Optional constraints!</a:t>
            </a:r>
            <a:endParaRPr kumimoji="0" lang="zh-CN" altLang="en-US" sz="2800" b="0" i="0" u="none" strike="noStrike" cap="none" normalizeH="0" baseline="0" dirty="0">
              <a:ln>
                <a:noFill/>
              </a:ln>
              <a:solidFill>
                <a:schemeClr val="tx1"/>
              </a:solidFill>
              <a:effectLst/>
              <a:ea typeface="Osaka" charset="0"/>
              <a:cs typeface="Osaka" charset="0"/>
            </a:endParaRPr>
          </a:p>
        </p:txBody>
      </p:sp>
      <p:sp>
        <p:nvSpPr>
          <p:cNvPr id="13" name="Speech Bubble: Rectangle with Corners Rounded 12">
            <a:extLst>
              <a:ext uri="{FF2B5EF4-FFF2-40B4-BE49-F238E27FC236}">
                <a16:creationId xmlns:a16="http://schemas.microsoft.com/office/drawing/2014/main" id="{AA133542-340C-4536-840B-8C1D203E0C60}"/>
              </a:ext>
            </a:extLst>
          </p:cNvPr>
          <p:cNvSpPr/>
          <p:nvPr/>
        </p:nvSpPr>
        <p:spPr bwMode="auto">
          <a:xfrm>
            <a:off x="1981201" y="4114800"/>
            <a:ext cx="3352799" cy="1295400"/>
          </a:xfrm>
          <a:prstGeom prst="wedgeRoundRectCallout">
            <a:avLst>
              <a:gd name="adj1" fmla="val -58470"/>
              <a:gd name="adj2" fmla="val -2332"/>
              <a:gd name="adj3" fmla="val 16667"/>
            </a:avLst>
          </a:prstGeom>
          <a:ln>
            <a:headEnd type="none" w="med" len="med"/>
            <a:tailEnd type="none" w="med" len="med"/>
          </a:ln>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style>
          <a:lnRef idx="3">
            <a:schemeClr val="lt1"/>
          </a:lnRef>
          <a:fillRef idx="1">
            <a:schemeClr val="accent3"/>
          </a:fillRef>
          <a:effectRef idx="1">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altLang="zh-CN" b="1" dirty="0">
                <a:solidFill>
                  <a:srgbClr val="000000"/>
                </a:solidFill>
                <a:ea typeface="Osaka" charset="0"/>
                <a:cs typeface="Osaka" charset="0"/>
              </a:rPr>
              <a:t>Time pref.</a:t>
            </a:r>
            <a:r>
              <a:rPr lang="en-US" altLang="zh-CN" dirty="0">
                <a:solidFill>
                  <a:srgbClr val="000000"/>
                </a:solidFill>
                <a:ea typeface="Osaka" charset="0"/>
                <a:cs typeface="Osaka" charset="0"/>
              </a:rPr>
              <a:t>: be free on</a:t>
            </a:r>
          </a:p>
          <a:p>
            <a:pPr marL="342900" indent="-342900">
              <a:buFont typeface="Arial" panose="020B0604020202020204" pitchFamily="34" charset="0"/>
              <a:buChar char="•"/>
            </a:pPr>
            <a:r>
              <a:rPr lang="en-US" altLang="zh-CN" dirty="0">
                <a:solidFill>
                  <a:srgbClr val="000000"/>
                </a:solidFill>
                <a:ea typeface="Osaka" charset="0"/>
                <a:cs typeface="Osaka" charset="0"/>
              </a:rPr>
              <a:t>Thu mornings,</a:t>
            </a:r>
          </a:p>
          <a:p>
            <a:pPr marL="342900" indent="-342900">
              <a:buFont typeface="Arial" panose="020B0604020202020204" pitchFamily="34" charset="0"/>
              <a:buChar char="•"/>
            </a:pPr>
            <a:r>
              <a:rPr lang="en-US" altLang="zh-CN" dirty="0">
                <a:solidFill>
                  <a:srgbClr val="000000"/>
                </a:solidFill>
                <a:ea typeface="Osaka" charset="0"/>
                <a:cs typeface="Osaka" charset="0"/>
              </a:rPr>
              <a:t>Fri afternoons.</a:t>
            </a:r>
          </a:p>
        </p:txBody>
      </p:sp>
      <p:sp>
        <p:nvSpPr>
          <p:cNvPr id="11" name="Oval 10">
            <a:extLst>
              <a:ext uri="{FF2B5EF4-FFF2-40B4-BE49-F238E27FC236}">
                <a16:creationId xmlns:a16="http://schemas.microsoft.com/office/drawing/2014/main" id="{093172F8-60A7-4B14-9B33-15B2461B0EFC}"/>
              </a:ext>
            </a:extLst>
          </p:cNvPr>
          <p:cNvSpPr/>
          <p:nvPr/>
        </p:nvSpPr>
        <p:spPr bwMode="auto">
          <a:xfrm>
            <a:off x="5791200" y="4114801"/>
            <a:ext cx="1524000" cy="560760"/>
          </a:xfrm>
          <a:prstGeom prst="ellipse">
            <a:avLst/>
          </a:prstGeom>
          <a:noFill/>
          <a:ln w="28575" cap="flat" cmpd="sng" algn="ctr">
            <a:solidFill>
              <a:srgbClr val="FF0000"/>
            </a:solidFill>
            <a:prstDash val="solid"/>
            <a:round/>
            <a:headEnd type="none" w="med" len="med"/>
            <a:tailEnd type="none" w="med" len="med"/>
          </a:ln>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style>
          <a:lnRef idx="0">
            <a:scrgbClr r="0" g="0" b="0"/>
          </a:lnRef>
          <a:fillRef idx="0">
            <a:scrgbClr r="0" g="0" b="0"/>
          </a:fillRef>
          <a:effectRef idx="0">
            <a:scrgbClr r="0" g="0" b="0"/>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a:ln>
                <a:noFill/>
              </a:ln>
              <a:solidFill>
                <a:srgbClr val="000000"/>
              </a:solidFill>
              <a:effectLst/>
              <a:latin typeface="Times" charset="0"/>
              <a:ea typeface="Osaka" charset="0"/>
              <a:cs typeface="Osaka" charset="0"/>
            </a:endParaRPr>
          </a:p>
        </p:txBody>
      </p:sp>
    </p:spTree>
    <p:extLst>
      <p:ext uri="{BB962C8B-B14F-4D97-AF65-F5344CB8AC3E}">
        <p14:creationId xmlns:p14="http://schemas.microsoft.com/office/powerpoint/2010/main" val="1674349863"/>
      </p:ext>
    </p:extLst>
  </p:cSld>
  <p:clrMapOvr>
    <a:masterClrMapping/>
  </p:clrMapOvr>
  <mc:AlternateContent xmlns:mc="http://schemas.openxmlformats.org/markup-compatibility/2006" xmlns:p14="http://schemas.microsoft.com/office/powerpoint/2010/main">
    <mc:Choice Requires="p14">
      <p:transition spd="slow" p14:dur="2000" advTm="37212"/>
    </mc:Choice>
    <mc:Fallback xmlns="">
      <p:transition spd="slow" advTm="37212"/>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CB1966-F5A0-490D-A93F-CA1B5E93FACC}"/>
              </a:ext>
            </a:extLst>
          </p:cNvPr>
          <p:cNvSpPr>
            <a:spLocks noGrp="1"/>
          </p:cNvSpPr>
          <p:nvPr>
            <p:ph type="title"/>
          </p:nvPr>
        </p:nvSpPr>
        <p:spPr/>
        <p:txBody>
          <a:bodyPr/>
          <a:lstStyle/>
          <a:p>
            <a:pPr algn="l"/>
            <a:r>
              <a:rPr lang="en-US" altLang="zh-CN" dirty="0"/>
              <a:t>Solving with priorities</a:t>
            </a:r>
            <a:endParaRPr lang="zh-CN" altLang="en-US" dirty="0"/>
          </a:p>
        </p:txBody>
      </p:sp>
      <p:graphicFrame>
        <p:nvGraphicFramePr>
          <p:cNvPr id="5" name="Table 5">
            <a:extLst>
              <a:ext uri="{FF2B5EF4-FFF2-40B4-BE49-F238E27FC236}">
                <a16:creationId xmlns:a16="http://schemas.microsoft.com/office/drawing/2014/main" id="{B3E555CE-3B74-4EEC-BC8E-E57E8D11C3B9}"/>
              </a:ext>
            </a:extLst>
          </p:cNvPr>
          <p:cNvGraphicFramePr>
            <a:graphicFrameLocks noGrp="1"/>
          </p:cNvGraphicFramePr>
          <p:nvPr>
            <p:ph idx="1"/>
            <p:extLst>
              <p:ext uri="{D42A27DB-BD31-4B8C-83A1-F6EECF244321}">
                <p14:modId xmlns:p14="http://schemas.microsoft.com/office/powerpoint/2010/main" val="2599021494"/>
              </p:ext>
            </p:extLst>
          </p:nvPr>
        </p:nvGraphicFramePr>
        <p:xfrm>
          <a:off x="609600" y="1708226"/>
          <a:ext cx="10972800" cy="1868709"/>
        </p:xfrm>
        <a:graphic>
          <a:graphicData uri="http://schemas.openxmlformats.org/drawingml/2006/table">
            <a:tbl>
              <a:tblPr firstRow="1" bandRow="1">
                <a:tableStyleId>{2D5ABB26-0587-4C30-8999-92F81FD0307C}</a:tableStyleId>
              </a:tblPr>
              <a:tblGrid>
                <a:gridCol w="1828800">
                  <a:extLst>
                    <a:ext uri="{9D8B030D-6E8A-4147-A177-3AD203B41FA5}">
                      <a16:colId xmlns:a16="http://schemas.microsoft.com/office/drawing/2014/main" val="244518738"/>
                    </a:ext>
                  </a:extLst>
                </a:gridCol>
                <a:gridCol w="1828800">
                  <a:extLst>
                    <a:ext uri="{9D8B030D-6E8A-4147-A177-3AD203B41FA5}">
                      <a16:colId xmlns:a16="http://schemas.microsoft.com/office/drawing/2014/main" val="613396061"/>
                    </a:ext>
                  </a:extLst>
                </a:gridCol>
                <a:gridCol w="1981200">
                  <a:extLst>
                    <a:ext uri="{9D8B030D-6E8A-4147-A177-3AD203B41FA5}">
                      <a16:colId xmlns:a16="http://schemas.microsoft.com/office/drawing/2014/main" val="2138334331"/>
                    </a:ext>
                  </a:extLst>
                </a:gridCol>
                <a:gridCol w="1676400">
                  <a:extLst>
                    <a:ext uri="{9D8B030D-6E8A-4147-A177-3AD203B41FA5}">
                      <a16:colId xmlns:a16="http://schemas.microsoft.com/office/drawing/2014/main" val="2467652554"/>
                    </a:ext>
                  </a:extLst>
                </a:gridCol>
                <a:gridCol w="1981200">
                  <a:extLst>
                    <a:ext uri="{9D8B030D-6E8A-4147-A177-3AD203B41FA5}">
                      <a16:colId xmlns:a16="http://schemas.microsoft.com/office/drawing/2014/main" val="3773941205"/>
                    </a:ext>
                  </a:extLst>
                </a:gridCol>
                <a:gridCol w="1676400">
                  <a:extLst>
                    <a:ext uri="{9D8B030D-6E8A-4147-A177-3AD203B41FA5}">
                      <a16:colId xmlns:a16="http://schemas.microsoft.com/office/drawing/2014/main" val="3456258804"/>
                    </a:ext>
                  </a:extLst>
                </a:gridCol>
              </a:tblGrid>
              <a:tr h="622903">
                <a:tc>
                  <a:txBody>
                    <a:bodyPr/>
                    <a:lstStyle/>
                    <a:p>
                      <a:endParaRPr lang="zh-CN" altLang="en-US" sz="2400"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2400" b="1" dirty="0"/>
                        <a:t>Mon</a:t>
                      </a:r>
                      <a:endParaRPr lang="zh-CN" altLang="en-US" sz="24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2400" b="1" dirty="0"/>
                        <a:t>Tue</a:t>
                      </a:r>
                      <a:endParaRPr lang="zh-CN" altLang="en-US" sz="24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2400" b="1" dirty="0"/>
                        <a:t>Wed</a:t>
                      </a:r>
                      <a:endParaRPr lang="zh-CN" altLang="en-US" sz="24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2400" b="1" dirty="0"/>
                        <a:t>Thu</a:t>
                      </a:r>
                      <a:endParaRPr lang="zh-CN" altLang="en-US" sz="24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2400" b="1" dirty="0"/>
                        <a:t>Fri</a:t>
                      </a:r>
                      <a:endParaRPr lang="zh-CN" altLang="en-US" sz="2400" b="1"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28815401"/>
                  </a:ext>
                </a:extLst>
              </a:tr>
              <a:tr h="622903">
                <a:tc>
                  <a:txBody>
                    <a:bodyPr/>
                    <a:lstStyle/>
                    <a:p>
                      <a:r>
                        <a:rPr lang="en-US" altLang="zh-CN" sz="2400" b="1" dirty="0"/>
                        <a:t>AM</a:t>
                      </a:r>
                      <a:endParaRPr lang="zh-CN" altLang="en-US" sz="2400" b="1"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2400" dirty="0">
                          <a:solidFill>
                            <a:srgbClr val="FF0000"/>
                          </a:solidFill>
                        </a:rPr>
                        <a:t>CS101</a:t>
                      </a:r>
                      <a:endParaRPr lang="zh-CN" altLang="en-US" sz="24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2400" dirty="0">
                          <a:solidFill>
                            <a:srgbClr val="FF0000"/>
                          </a:solidFill>
                        </a:rPr>
                        <a:t>ML</a:t>
                      </a:r>
                      <a:r>
                        <a:rPr lang="en-US" altLang="zh-CN" sz="2400" dirty="0">
                          <a:solidFill>
                            <a:schemeClr val="bg1">
                              <a:lumMod val="85000"/>
                            </a:schemeClr>
                          </a:solidFill>
                        </a:rPr>
                        <a:t>/Compiler</a:t>
                      </a:r>
                      <a:endParaRPr lang="zh-CN" altLang="en-US" sz="2400" dirty="0">
                        <a:solidFill>
                          <a:schemeClr val="bg1">
                            <a:lumMod val="85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2400" dirty="0">
                          <a:solidFill>
                            <a:srgbClr val="FF0000"/>
                          </a:solidFill>
                        </a:rPr>
                        <a:t>CS101</a:t>
                      </a:r>
                      <a:endParaRPr lang="zh-CN" altLang="en-US" sz="24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2400" dirty="0">
                          <a:solidFill>
                            <a:srgbClr val="FF0000"/>
                          </a:solidFill>
                        </a:rPr>
                        <a:t>ML</a:t>
                      </a:r>
                      <a:r>
                        <a:rPr lang="en-US" altLang="zh-CN" sz="2400" dirty="0">
                          <a:solidFill>
                            <a:schemeClr val="bg1">
                              <a:lumMod val="85000"/>
                            </a:schemeClr>
                          </a:solidFill>
                        </a:rPr>
                        <a:t>/Compiler</a:t>
                      </a:r>
                      <a:endParaRPr lang="zh-CN" altLang="en-US" sz="2400" dirty="0">
                        <a:solidFill>
                          <a:schemeClr val="bg1">
                            <a:lumMod val="85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sz="2400"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60755900"/>
                  </a:ext>
                </a:extLst>
              </a:tr>
              <a:tr h="622903">
                <a:tc>
                  <a:txBody>
                    <a:bodyPr/>
                    <a:lstStyle/>
                    <a:p>
                      <a:r>
                        <a:rPr lang="en-US" altLang="zh-CN" sz="2400" b="1" dirty="0"/>
                        <a:t>PM</a:t>
                      </a:r>
                      <a:endParaRPr lang="zh-CN" altLang="en-US" sz="2400" b="1"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US" altLang="zh-CN" sz="2400" dirty="0">
                          <a:solidFill>
                            <a:srgbClr val="FF0000"/>
                          </a:solidFill>
                        </a:rPr>
                        <a:t>SE</a:t>
                      </a:r>
                      <a:endParaRPr lang="zh-CN" altLang="en-US" sz="24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US" altLang="zh-CN" sz="2400" dirty="0">
                          <a:solidFill>
                            <a:srgbClr val="FF0000"/>
                          </a:solidFill>
                        </a:rPr>
                        <a:t>OS</a:t>
                      </a:r>
                      <a:endParaRPr lang="zh-CN" altLang="en-US" sz="24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US" altLang="zh-CN" sz="2400" dirty="0">
                          <a:solidFill>
                            <a:srgbClr val="FF0000"/>
                          </a:solidFill>
                        </a:rPr>
                        <a:t>SE</a:t>
                      </a:r>
                      <a:endParaRPr lang="zh-CN" altLang="en-US" sz="24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US" altLang="zh-CN" sz="2400" dirty="0">
                          <a:solidFill>
                            <a:srgbClr val="FF0000"/>
                          </a:solidFill>
                        </a:rPr>
                        <a:t>OS</a:t>
                      </a:r>
                      <a:endParaRPr lang="zh-CN" altLang="en-US" sz="24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US" altLang="zh-CN" sz="2400" dirty="0">
                          <a:solidFill>
                            <a:srgbClr val="FF0000"/>
                          </a:solidFill>
                        </a:rPr>
                        <a:t>CS101</a:t>
                      </a:r>
                      <a:endParaRPr lang="zh-CN" altLang="en-US" sz="24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858741012"/>
                  </a:ext>
                </a:extLst>
              </a:tr>
            </a:tbl>
          </a:graphicData>
        </a:graphic>
      </p:graphicFrame>
      <p:sp>
        <p:nvSpPr>
          <p:cNvPr id="4" name="Slide Number Placeholder 3">
            <a:extLst>
              <a:ext uri="{FF2B5EF4-FFF2-40B4-BE49-F238E27FC236}">
                <a16:creationId xmlns:a16="http://schemas.microsoft.com/office/drawing/2014/main" id="{23A09AC8-5B00-49AB-91DC-86F1160D6FDE}"/>
              </a:ext>
            </a:extLst>
          </p:cNvPr>
          <p:cNvSpPr>
            <a:spLocks noGrp="1"/>
          </p:cNvSpPr>
          <p:nvPr>
            <p:ph type="sldNum" sz="quarter" idx="10"/>
          </p:nvPr>
        </p:nvSpPr>
        <p:spPr/>
        <p:txBody>
          <a:bodyPr/>
          <a:lstStyle/>
          <a:p>
            <a:pPr>
              <a:defRPr/>
            </a:pPr>
            <a:fld id="{D6AE6842-3F2B-4599-81F2-1B4A8C42B1D6}" type="slidenum">
              <a:rPr lang="zh-CN" altLang="en-US" smtClean="0"/>
              <a:pPr>
                <a:defRPr/>
              </a:pPr>
              <a:t>13</a:t>
            </a:fld>
            <a:endParaRPr lang="zh-CN" altLang="en-US" dirty="0"/>
          </a:p>
        </p:txBody>
      </p:sp>
      <p:grpSp>
        <p:nvGrpSpPr>
          <p:cNvPr id="9" name="Group 8">
            <a:extLst>
              <a:ext uri="{FF2B5EF4-FFF2-40B4-BE49-F238E27FC236}">
                <a16:creationId xmlns:a16="http://schemas.microsoft.com/office/drawing/2014/main" id="{5FE4F8DF-6252-4616-B7C8-678092B3966F}"/>
              </a:ext>
            </a:extLst>
          </p:cNvPr>
          <p:cNvGrpSpPr/>
          <p:nvPr/>
        </p:nvGrpSpPr>
        <p:grpSpPr>
          <a:xfrm>
            <a:off x="685800" y="4038600"/>
            <a:ext cx="1142999" cy="1604664"/>
            <a:chOff x="727375" y="3505201"/>
            <a:chExt cx="1142999" cy="1604664"/>
          </a:xfrm>
        </p:grpSpPr>
        <p:pic>
          <p:nvPicPr>
            <p:cNvPr id="7" name="Graphic 6" descr="School girl outline">
              <a:extLst>
                <a:ext uri="{FF2B5EF4-FFF2-40B4-BE49-F238E27FC236}">
                  <a16:creationId xmlns:a16="http://schemas.microsoft.com/office/drawing/2014/main" id="{620C317D-D936-4A3D-BC71-A5597B75315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27375" y="3505201"/>
              <a:ext cx="1142999" cy="1142999"/>
            </a:xfrm>
            <a:prstGeom prst="rect">
              <a:avLst/>
            </a:prstGeom>
          </p:spPr>
        </p:pic>
        <p:sp>
          <p:nvSpPr>
            <p:cNvPr id="8" name="TextBox 7">
              <a:extLst>
                <a:ext uri="{FF2B5EF4-FFF2-40B4-BE49-F238E27FC236}">
                  <a16:creationId xmlns:a16="http://schemas.microsoft.com/office/drawing/2014/main" id="{5C61971F-1957-4B07-8BED-31A4FCABB424}"/>
                </a:ext>
              </a:extLst>
            </p:cNvPr>
            <p:cNvSpPr txBox="1"/>
            <p:nvPr/>
          </p:nvSpPr>
          <p:spPr>
            <a:xfrm>
              <a:off x="873919" y="4648200"/>
              <a:ext cx="849913" cy="461665"/>
            </a:xfrm>
            <a:prstGeom prst="rect">
              <a:avLst/>
            </a:prstGeom>
            <a:noFill/>
          </p:spPr>
          <p:txBody>
            <a:bodyPr wrap="none" rtlCol="0">
              <a:spAutoFit/>
            </a:bodyPr>
            <a:lstStyle/>
            <a:p>
              <a:r>
                <a:rPr lang="en-US" altLang="zh-CN" dirty="0">
                  <a:latin typeface="+mn-lt"/>
                </a:rPr>
                <a:t>Alice</a:t>
              </a:r>
              <a:endParaRPr lang="zh-CN" altLang="en-US" dirty="0">
                <a:latin typeface="+mn-lt"/>
              </a:endParaRPr>
            </a:p>
          </p:txBody>
        </p:sp>
      </p:grpSp>
      <p:sp>
        <p:nvSpPr>
          <p:cNvPr id="10" name="Speech Bubble: Rectangle with Corners Rounded 9">
            <a:extLst>
              <a:ext uri="{FF2B5EF4-FFF2-40B4-BE49-F238E27FC236}">
                <a16:creationId xmlns:a16="http://schemas.microsoft.com/office/drawing/2014/main" id="{AD91352E-5753-427C-81D9-0845FB9C6DD8}"/>
              </a:ext>
            </a:extLst>
          </p:cNvPr>
          <p:cNvSpPr/>
          <p:nvPr/>
        </p:nvSpPr>
        <p:spPr bwMode="auto">
          <a:xfrm>
            <a:off x="1981200" y="4114799"/>
            <a:ext cx="3733800" cy="1059835"/>
          </a:xfrm>
          <a:prstGeom prst="wedgeRoundRectCallout">
            <a:avLst>
              <a:gd name="adj1" fmla="val -56786"/>
              <a:gd name="adj2" fmla="val 43366"/>
              <a:gd name="adj3" fmla="val 16667"/>
            </a:avLst>
          </a:prstGeom>
          <a:ln>
            <a:headEnd type="none" w="med" len="med"/>
            <a:tailEnd type="none" w="med" len="med"/>
          </a:ln>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style>
          <a:lnRef idx="3">
            <a:schemeClr val="lt1"/>
          </a:lnRef>
          <a:fillRef idx="1">
            <a:schemeClr val="accent3"/>
          </a:fillRef>
          <a:effectRef idx="1">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altLang="zh-CN" b="1" i="1" dirty="0">
                <a:solidFill>
                  <a:srgbClr val="000000"/>
                </a:solidFill>
                <a:ea typeface="Osaka" charset="0"/>
                <a:cs typeface="Osaka" charset="0"/>
              </a:rPr>
              <a:t>My heart is in the work!</a:t>
            </a:r>
          </a:p>
          <a:p>
            <a:pPr marL="0" marR="0" indent="0" algn="l" defTabSz="914400" rtl="0" eaLnBrk="0" fontAlgn="base" latinLnBrk="0" hangingPunct="0">
              <a:lnSpc>
                <a:spcPct val="100000"/>
              </a:lnSpc>
              <a:spcBef>
                <a:spcPct val="0"/>
              </a:spcBef>
              <a:spcAft>
                <a:spcPct val="0"/>
              </a:spcAft>
              <a:buClrTx/>
              <a:buSzTx/>
              <a:buFontTx/>
              <a:buNone/>
              <a:tabLst/>
            </a:pPr>
            <a:r>
              <a:rPr lang="en-US" altLang="zh-CN" b="1" i="1" dirty="0">
                <a:solidFill>
                  <a:srgbClr val="000000"/>
                </a:solidFill>
                <a:ea typeface="Osaka" charset="0"/>
                <a:cs typeface="Osaka" charset="0"/>
              </a:rPr>
              <a:t>    </a:t>
            </a:r>
            <a:r>
              <a:rPr kumimoji="0" lang="en-US" altLang="zh-CN" b="1" i="1" u="none" strike="noStrike" cap="none" normalizeH="0" baseline="0" dirty="0">
                <a:ln>
                  <a:noFill/>
                </a:ln>
                <a:solidFill>
                  <a:srgbClr val="000000"/>
                </a:solidFill>
                <a:effectLst/>
                <a:ea typeface="Osaka" charset="0"/>
                <a:cs typeface="Osaka" charset="0"/>
              </a:rPr>
              <a:t>- </a:t>
            </a:r>
            <a:r>
              <a:rPr lang="en-US" altLang="zh-CN" b="1" i="1" dirty="0">
                <a:solidFill>
                  <a:srgbClr val="000000"/>
                </a:solidFill>
                <a:ea typeface="Osaka" charset="0"/>
                <a:cs typeface="Osaka" charset="0"/>
              </a:rPr>
              <a:t>Andrew Carnegie</a:t>
            </a:r>
            <a:endParaRPr kumimoji="0" lang="zh-CN" altLang="en-US" b="1" i="1" u="none" strike="noStrike" cap="none" normalizeH="0" baseline="0" dirty="0">
              <a:ln>
                <a:noFill/>
              </a:ln>
              <a:solidFill>
                <a:srgbClr val="000000"/>
              </a:solidFill>
              <a:effectLst/>
              <a:ea typeface="Osaka" charset="0"/>
              <a:cs typeface="Osaka" charset="0"/>
            </a:endParaRPr>
          </a:p>
        </p:txBody>
      </p:sp>
      <p:sp>
        <p:nvSpPr>
          <p:cNvPr id="11" name="TextBox 10">
            <a:extLst>
              <a:ext uri="{FF2B5EF4-FFF2-40B4-BE49-F238E27FC236}">
                <a16:creationId xmlns:a16="http://schemas.microsoft.com/office/drawing/2014/main" id="{5350917B-4AB5-4CCF-AE71-51F987B820F8}"/>
              </a:ext>
            </a:extLst>
          </p:cNvPr>
          <p:cNvSpPr txBox="1"/>
          <p:nvPr/>
        </p:nvSpPr>
        <p:spPr>
          <a:xfrm>
            <a:off x="5867400" y="3816965"/>
            <a:ext cx="6172200" cy="2431435"/>
          </a:xfrm>
          <a:prstGeom prst="rect">
            <a:avLst/>
          </a:prstGeom>
          <a:noFill/>
        </p:spPr>
        <p:txBody>
          <a:bodyPr wrap="square" rtlCol="0">
            <a:spAutoFit/>
          </a:bodyPr>
          <a:lstStyle/>
          <a:p>
            <a:r>
              <a:rPr lang="en-US" altLang="zh-CN" b="1" dirty="0">
                <a:latin typeface="Consolas" panose="020B0609020204030204" pitchFamily="49" charset="0"/>
              </a:rPr>
              <a:t>Our extension:</a:t>
            </a:r>
            <a:endParaRPr lang="en-US" altLang="zh-CN" dirty="0">
              <a:solidFill>
                <a:schemeClr val="accent6"/>
              </a:solidFill>
              <a:latin typeface="Consolas" panose="020B0609020204030204" pitchFamily="49" charset="0"/>
            </a:endParaRPr>
          </a:p>
          <a:p>
            <a:r>
              <a:rPr lang="en-US" altLang="zh-CN" sz="1600" b="1" dirty="0">
                <a:solidFill>
                  <a:schemeClr val="accent6"/>
                </a:solidFill>
                <a:latin typeface="Consolas" panose="020B0609020204030204" pitchFamily="49" charset="0"/>
              </a:rPr>
              <a:t>soft fact </a:t>
            </a:r>
            <a:r>
              <a:rPr lang="en-US" altLang="zh-CN" sz="1600" dirty="0">
                <a:latin typeface="Consolas" panose="020B0609020204030204" pitchFamily="49" charset="0"/>
              </a:rPr>
              <a:t>{</a:t>
            </a:r>
          </a:p>
          <a:p>
            <a:r>
              <a:rPr lang="en-US" altLang="zh-CN" sz="1600" dirty="0">
                <a:latin typeface="Consolas" panose="020B0609020204030204" pitchFamily="49" charset="0"/>
              </a:rPr>
              <a:t>  </a:t>
            </a:r>
            <a:r>
              <a:rPr lang="en-US" altLang="zh-CN" sz="1600" dirty="0" err="1">
                <a:latin typeface="Consolas" panose="020B0609020204030204" pitchFamily="49" charset="0"/>
              </a:rPr>
              <a:t>FreeOnFriPM</a:t>
            </a:r>
            <a:r>
              <a:rPr lang="en-US" altLang="zh-CN" sz="1600" dirty="0">
                <a:latin typeface="Consolas" panose="020B0609020204030204" pitchFamily="49" charset="0"/>
              </a:rPr>
              <a:t>[Alice, courses]</a:t>
            </a:r>
          </a:p>
          <a:p>
            <a:r>
              <a:rPr lang="en-US" altLang="zh-CN" sz="1600" dirty="0">
                <a:latin typeface="Consolas" panose="020B0609020204030204" pitchFamily="49" charset="0"/>
              </a:rPr>
              <a:t>  </a:t>
            </a:r>
            <a:r>
              <a:rPr lang="en-US" altLang="zh-CN" sz="1600" dirty="0" err="1">
                <a:latin typeface="Consolas" panose="020B0609020204030204" pitchFamily="49" charset="0"/>
              </a:rPr>
              <a:t>FreeOnThuAM</a:t>
            </a:r>
            <a:r>
              <a:rPr lang="en-US" altLang="zh-CN" sz="1600" dirty="0">
                <a:latin typeface="Consolas" panose="020B0609020204030204" pitchFamily="49" charset="0"/>
              </a:rPr>
              <a:t>[Alice, courses]</a:t>
            </a:r>
          </a:p>
          <a:p>
            <a:r>
              <a:rPr lang="en-US" altLang="zh-CN" sz="1600" dirty="0">
                <a:latin typeface="Consolas" panose="020B0609020204030204" pitchFamily="49" charset="0"/>
              </a:rPr>
              <a:t>}</a:t>
            </a:r>
            <a:endParaRPr lang="en-US" altLang="zh-CN" sz="1600" dirty="0">
              <a:solidFill>
                <a:schemeClr val="accent6"/>
              </a:solidFill>
              <a:latin typeface="Consolas" panose="020B0609020204030204" pitchFamily="49" charset="0"/>
            </a:endParaRPr>
          </a:p>
          <a:p>
            <a:r>
              <a:rPr lang="en-US" altLang="zh-CN" sz="1600" dirty="0">
                <a:solidFill>
                  <a:schemeClr val="accent6"/>
                </a:solidFill>
                <a:latin typeface="Consolas" panose="020B0609020204030204" pitchFamily="49" charset="0"/>
              </a:rPr>
              <a:t>run</a:t>
            </a:r>
            <a:r>
              <a:rPr lang="en-US" altLang="zh-CN" sz="1600" dirty="0">
                <a:latin typeface="Consolas" panose="020B0609020204030204" pitchFamily="49" charset="0"/>
              </a:rPr>
              <a:t> {</a:t>
            </a:r>
          </a:p>
          <a:p>
            <a:r>
              <a:rPr lang="en-US" altLang="zh-CN" sz="1600" dirty="0">
                <a:latin typeface="Consolas" panose="020B0609020204030204" pitchFamily="49" charset="0"/>
              </a:rPr>
              <a:t>  </a:t>
            </a:r>
            <a:r>
              <a:rPr lang="en-US" altLang="zh-CN" sz="1600" dirty="0" err="1">
                <a:latin typeface="Consolas" panose="020B0609020204030204" pitchFamily="49" charset="0"/>
              </a:rPr>
              <a:t>validSchedule</a:t>
            </a:r>
            <a:r>
              <a:rPr lang="en-US" altLang="zh-CN" sz="1600" dirty="0">
                <a:latin typeface="Consolas" panose="020B0609020204030204" pitchFamily="49" charset="0"/>
              </a:rPr>
              <a:t>[courses]</a:t>
            </a:r>
          </a:p>
          <a:p>
            <a:r>
              <a:rPr lang="en-US" altLang="zh-CN" sz="1600" dirty="0">
                <a:latin typeface="Consolas" panose="020B0609020204030204" pitchFamily="49" charset="0"/>
              </a:rPr>
              <a:t>  </a:t>
            </a:r>
            <a:r>
              <a:rPr lang="en-US" altLang="zh-CN" sz="1600" dirty="0">
                <a:solidFill>
                  <a:schemeClr val="accent6"/>
                </a:solidFill>
                <a:latin typeface="Consolas" panose="020B0609020204030204" pitchFamily="49" charset="0"/>
              </a:rPr>
              <a:t>all</a:t>
            </a:r>
            <a:r>
              <a:rPr lang="en-US" altLang="zh-CN" sz="1600" dirty="0">
                <a:latin typeface="Consolas" panose="020B0609020204030204" pitchFamily="49" charset="0"/>
              </a:rPr>
              <a:t> s: Student | </a:t>
            </a:r>
            <a:r>
              <a:rPr lang="en-US" altLang="zh-CN" sz="1600" b="1" dirty="0" err="1">
                <a:solidFill>
                  <a:schemeClr val="accent6"/>
                </a:solidFill>
                <a:latin typeface="Consolas" panose="020B0609020204030204" pitchFamily="49" charset="0"/>
              </a:rPr>
              <a:t>maxsome</a:t>
            </a:r>
            <a:r>
              <a:rPr lang="en-US" altLang="zh-CN" sz="1600" b="1" dirty="0">
                <a:solidFill>
                  <a:schemeClr val="accent6"/>
                </a:solidFill>
                <a:latin typeface="Consolas" panose="020B0609020204030204" pitchFamily="49" charset="0"/>
              </a:rPr>
              <a:t>[1]</a:t>
            </a:r>
            <a:r>
              <a:rPr lang="en-US" altLang="zh-CN" sz="1600" b="1" dirty="0">
                <a:latin typeface="Consolas" panose="020B0609020204030204" pitchFamily="49" charset="0"/>
              </a:rPr>
              <a:t> </a:t>
            </a:r>
            <a:r>
              <a:rPr lang="en-US" altLang="zh-CN" sz="1600" dirty="0" err="1">
                <a:latin typeface="Consolas" panose="020B0609020204030204" pitchFamily="49" charset="0"/>
              </a:rPr>
              <a:t>s.interests</a:t>
            </a:r>
            <a:r>
              <a:rPr lang="en-US" altLang="zh-CN" sz="1600" dirty="0">
                <a:latin typeface="Consolas" panose="020B0609020204030204" pitchFamily="49" charset="0"/>
              </a:rPr>
              <a:t> &amp; </a:t>
            </a:r>
            <a:r>
              <a:rPr lang="en-US" altLang="zh-CN" sz="1600" dirty="0" err="1">
                <a:latin typeface="Consolas" panose="020B0609020204030204" pitchFamily="49" charset="0"/>
              </a:rPr>
              <a:t>s.courses</a:t>
            </a:r>
            <a:endParaRPr lang="en-US" altLang="zh-CN" sz="1600" dirty="0">
              <a:latin typeface="Consolas" panose="020B0609020204030204" pitchFamily="49" charset="0"/>
            </a:endParaRPr>
          </a:p>
          <a:p>
            <a:r>
              <a:rPr lang="en-US" altLang="zh-CN" sz="1600" dirty="0">
                <a:latin typeface="Consolas" panose="020B0609020204030204" pitchFamily="49" charset="0"/>
              </a:rPr>
              <a:t>}</a:t>
            </a:r>
            <a:endParaRPr lang="zh-CN" altLang="en-US" sz="2800" dirty="0">
              <a:latin typeface="Consolas" panose="020B0609020204030204" pitchFamily="49" charset="0"/>
            </a:endParaRPr>
          </a:p>
        </p:txBody>
      </p:sp>
      <p:sp>
        <p:nvSpPr>
          <p:cNvPr id="12" name="Speech Bubble: Rectangle with Corners Rounded 11">
            <a:extLst>
              <a:ext uri="{FF2B5EF4-FFF2-40B4-BE49-F238E27FC236}">
                <a16:creationId xmlns:a16="http://schemas.microsoft.com/office/drawing/2014/main" id="{FCD28261-47A8-44D8-B819-3E16AC3CBD60}"/>
              </a:ext>
            </a:extLst>
          </p:cNvPr>
          <p:cNvSpPr/>
          <p:nvPr/>
        </p:nvSpPr>
        <p:spPr bwMode="auto">
          <a:xfrm>
            <a:off x="8534400" y="4114800"/>
            <a:ext cx="3352800" cy="1059835"/>
          </a:xfrm>
          <a:prstGeom prst="wedgeRoundRectCallout">
            <a:avLst>
              <a:gd name="adj1" fmla="val -38580"/>
              <a:gd name="adj2" fmla="val 88104"/>
              <a:gd name="adj3" fmla="val 16667"/>
            </a:avLst>
          </a:prstGeom>
          <a:ln>
            <a:headEnd type="none" w="med" len="med"/>
            <a:tailEnd type="none" w="med" len="med"/>
          </a:ln>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style>
          <a:lnRef idx="3">
            <a:schemeClr val="lt1"/>
          </a:lnRef>
          <a:fillRef idx="1">
            <a:schemeClr val="accent3"/>
          </a:fillRef>
          <a:effectRef idx="1">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altLang="zh-CN" sz="2800" b="0" i="1" u="none" strike="noStrike" cap="none" normalizeH="0" baseline="0" dirty="0">
                <a:ln>
                  <a:noFill/>
                </a:ln>
                <a:solidFill>
                  <a:schemeClr val="tx1"/>
                </a:solidFill>
                <a:effectLst/>
                <a:ea typeface="Osaka" charset="0"/>
                <a:cs typeface="Osaka" charset="0"/>
              </a:rPr>
              <a:t>Taking courses has a higher priority.</a:t>
            </a:r>
            <a:endParaRPr kumimoji="0" lang="zh-CN" altLang="en-US" sz="2800" b="0" i="0" u="none" strike="noStrike" cap="none" normalizeH="0" baseline="0" dirty="0">
              <a:ln>
                <a:noFill/>
              </a:ln>
              <a:solidFill>
                <a:schemeClr val="tx1"/>
              </a:solidFill>
              <a:effectLst/>
              <a:ea typeface="Osaka" charset="0"/>
              <a:cs typeface="Osaka" charset="0"/>
            </a:endParaRPr>
          </a:p>
        </p:txBody>
      </p:sp>
      <p:sp>
        <p:nvSpPr>
          <p:cNvPr id="13" name="Oval 12">
            <a:extLst>
              <a:ext uri="{FF2B5EF4-FFF2-40B4-BE49-F238E27FC236}">
                <a16:creationId xmlns:a16="http://schemas.microsoft.com/office/drawing/2014/main" id="{FCF88FCA-115C-4006-9DCB-E77CC8BA42E8}"/>
              </a:ext>
            </a:extLst>
          </p:cNvPr>
          <p:cNvSpPr/>
          <p:nvPr/>
        </p:nvSpPr>
        <p:spPr bwMode="auto">
          <a:xfrm>
            <a:off x="7772399" y="5562600"/>
            <a:ext cx="1524001" cy="547330"/>
          </a:xfrm>
          <a:prstGeom prst="ellipse">
            <a:avLst/>
          </a:prstGeom>
          <a:noFill/>
          <a:ln w="28575" cap="flat" cmpd="sng" algn="ctr">
            <a:solidFill>
              <a:srgbClr val="FF0000"/>
            </a:solidFill>
            <a:prstDash val="solid"/>
            <a:round/>
            <a:headEnd type="none" w="med" len="med"/>
            <a:tailEnd type="none" w="med" len="med"/>
          </a:ln>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style>
          <a:lnRef idx="0">
            <a:scrgbClr r="0" g="0" b="0"/>
          </a:lnRef>
          <a:fillRef idx="0">
            <a:scrgbClr r="0" g="0" b="0"/>
          </a:fillRef>
          <a:effectRef idx="0">
            <a:scrgbClr r="0" g="0" b="0"/>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a:ln>
                <a:noFill/>
              </a:ln>
              <a:solidFill>
                <a:srgbClr val="000000"/>
              </a:solidFill>
              <a:effectLst/>
              <a:latin typeface="Times" charset="0"/>
              <a:ea typeface="Osaka" charset="0"/>
              <a:cs typeface="Osaka" charset="0"/>
            </a:endParaRPr>
          </a:p>
        </p:txBody>
      </p:sp>
    </p:spTree>
    <p:extLst>
      <p:ext uri="{BB962C8B-B14F-4D97-AF65-F5344CB8AC3E}">
        <p14:creationId xmlns:p14="http://schemas.microsoft.com/office/powerpoint/2010/main" val="4048388597"/>
      </p:ext>
    </p:extLst>
  </p:cSld>
  <p:clrMapOvr>
    <a:masterClrMapping/>
  </p:clrMapOvr>
  <mc:AlternateContent xmlns:mc="http://schemas.openxmlformats.org/markup-compatibility/2006" xmlns:p14="http://schemas.microsoft.com/office/powerpoint/2010/main">
    <mc:Choice Requires="p14">
      <p:transition spd="slow" p14:dur="2000" advTm="23647"/>
    </mc:Choice>
    <mc:Fallback xmlns="">
      <p:transition spd="slow" advTm="23647"/>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05EE3F-630E-4FC1-81A5-83830851DDDC}"/>
              </a:ext>
            </a:extLst>
          </p:cNvPr>
          <p:cNvSpPr>
            <a:spLocks noGrp="1"/>
          </p:cNvSpPr>
          <p:nvPr>
            <p:ph type="title"/>
          </p:nvPr>
        </p:nvSpPr>
        <p:spPr/>
        <p:txBody>
          <a:bodyPr/>
          <a:lstStyle/>
          <a:p>
            <a:pPr algn="l"/>
            <a:r>
              <a:rPr lang="en-US" altLang="zh-CN" dirty="0"/>
              <a:t>New features</a:t>
            </a:r>
            <a:endParaRPr lang="zh-CN" alt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C06A44A-91C3-4530-8F4B-23CA0FD4FEA8}"/>
                  </a:ext>
                </a:extLst>
              </p:cNvPr>
              <p:cNvSpPr>
                <a:spLocks noGrp="1"/>
              </p:cNvSpPr>
              <p:nvPr>
                <p:ph idx="1"/>
              </p:nvPr>
            </p:nvSpPr>
            <p:spPr>
              <a:xfrm>
                <a:off x="914400" y="1981200"/>
                <a:ext cx="10363200" cy="4267200"/>
              </a:xfrm>
            </p:spPr>
            <p:txBody>
              <a:bodyPr/>
              <a:lstStyle/>
              <a:p>
                <a:r>
                  <a:rPr lang="en-US" altLang="zh-CN" sz="2800" dirty="0"/>
                  <a:t>Optimization operators:</a:t>
                </a:r>
              </a:p>
              <a:p>
                <a:pPr lvl="1"/>
                <a14:m>
                  <m:oMath xmlns:m="http://schemas.openxmlformats.org/officeDocument/2006/math">
                    <m:r>
                      <a:rPr lang="en-US" altLang="zh-CN" sz="2400" i="1" dirty="0" smtClean="0">
                        <a:latin typeface="Cambria Math" panose="02040503050406030204" pitchFamily="18" charset="0"/>
                      </a:rPr>
                      <m:t>𝑚𝑎𝑥𝑠𝑜𝑚𝑒</m:t>
                    </m:r>
                  </m:oMath>
                </a14:m>
                <a:r>
                  <a:rPr lang="en-US" altLang="zh-CN" sz="2400" i="1" dirty="0"/>
                  <a:t> </a:t>
                </a:r>
                <a:r>
                  <a:rPr lang="en-US" altLang="zh-CN" sz="2400" dirty="0"/>
                  <a:t>(maximize a set), </a:t>
                </a:r>
                <a14:m>
                  <m:oMath xmlns:m="http://schemas.openxmlformats.org/officeDocument/2006/math">
                    <m:r>
                      <a:rPr lang="en-US" altLang="zh-CN" sz="2400" i="1" dirty="0" smtClean="0">
                        <a:latin typeface="Cambria Math" panose="02040503050406030204" pitchFamily="18" charset="0"/>
                      </a:rPr>
                      <m:t>𝑚𝑖𝑛𝑠𝑜𝑚𝑒</m:t>
                    </m:r>
                  </m:oMath>
                </a14:m>
                <a:r>
                  <a:rPr lang="en-US" altLang="zh-CN" sz="2400" i="1" dirty="0"/>
                  <a:t> </a:t>
                </a:r>
                <a:r>
                  <a:rPr lang="en-US" altLang="zh-CN" sz="2400" dirty="0"/>
                  <a:t>(minimize, but not empty)</a:t>
                </a:r>
              </a:p>
              <a:p>
                <a:pPr lvl="1"/>
                <a14:m>
                  <m:oMath xmlns:m="http://schemas.openxmlformats.org/officeDocument/2006/math">
                    <m:r>
                      <a:rPr lang="en-US" altLang="zh-CN" sz="2400" i="1" dirty="0" smtClean="0">
                        <a:latin typeface="Cambria Math" panose="02040503050406030204" pitchFamily="18" charset="0"/>
                      </a:rPr>
                      <m:t>𝑠𝑜𝑓𝑡𝑛𝑜</m:t>
                    </m:r>
                  </m:oMath>
                </a14:m>
                <a:r>
                  <a:rPr lang="en-US" altLang="zh-CN" sz="2400" i="1" dirty="0"/>
                  <a:t> </a:t>
                </a:r>
                <a:r>
                  <a:rPr lang="en-US" altLang="zh-CN" sz="2400" dirty="0"/>
                  <a:t>(empty or minimize)</a:t>
                </a:r>
              </a:p>
              <a:p>
                <a:pPr>
                  <a:lnSpc>
                    <a:spcPct val="150000"/>
                  </a:lnSpc>
                </a:pPr>
                <a:r>
                  <a:rPr lang="en-US" altLang="zh-CN" sz="2800" dirty="0"/>
                  <a:t>Optional constraints:</a:t>
                </a:r>
              </a:p>
              <a:p>
                <a:pPr lvl="1"/>
                <a14:m>
                  <m:oMath xmlns:m="http://schemas.openxmlformats.org/officeDocument/2006/math">
                    <m:r>
                      <a:rPr lang="en-US" altLang="zh-CN" sz="2400" i="1" dirty="0" smtClean="0">
                        <a:latin typeface="Cambria Math" panose="02040503050406030204" pitchFamily="18" charset="0"/>
                      </a:rPr>
                      <m:t>𝑠𝑜𝑓𝑡</m:t>
                    </m:r>
                  </m:oMath>
                </a14:m>
                <a:r>
                  <a:rPr lang="en-US" altLang="zh-CN" sz="2400" i="1" dirty="0"/>
                  <a:t> </a:t>
                </a:r>
                <a14:m>
                  <m:oMath xmlns:m="http://schemas.openxmlformats.org/officeDocument/2006/math">
                    <m:r>
                      <a:rPr lang="en-US" altLang="zh-CN" sz="2400" i="1" dirty="0" smtClean="0">
                        <a:latin typeface="Cambria Math" panose="02040503050406030204" pitchFamily="18" charset="0"/>
                      </a:rPr>
                      <m:t>𝑓𝑎𝑐𝑡</m:t>
                    </m:r>
                  </m:oMath>
                </a14:m>
                <a:r>
                  <a:rPr lang="en-US" altLang="zh-CN" sz="2400" i="1" dirty="0"/>
                  <a:t> </a:t>
                </a:r>
                <a14:m>
                  <m:oMath xmlns:m="http://schemas.openxmlformats.org/officeDocument/2006/math">
                    <m:r>
                      <a:rPr lang="en-US" altLang="zh-CN" sz="2400" i="1" dirty="0" smtClean="0">
                        <a:latin typeface="Cambria Math" panose="02040503050406030204" pitchFamily="18" charset="0"/>
                      </a:rPr>
                      <m:t>𝐹</m:t>
                    </m:r>
                  </m:oMath>
                </a14:m>
                <a:endParaRPr lang="en-US" altLang="zh-CN" sz="2400" i="1" dirty="0"/>
              </a:p>
              <a:p>
                <a:pPr>
                  <a:lnSpc>
                    <a:spcPct val="150000"/>
                  </a:lnSpc>
                </a:pPr>
                <a:r>
                  <a:rPr lang="en-US" altLang="zh-CN" sz="2800" dirty="0"/>
                  <a:t>Priority:</a:t>
                </a:r>
              </a:p>
              <a:p>
                <a:pPr lvl="1"/>
                <a14:m>
                  <m:oMath xmlns:m="http://schemas.openxmlformats.org/officeDocument/2006/math">
                    <m:r>
                      <a:rPr lang="en-US" altLang="zh-CN" sz="2400" i="1" dirty="0" smtClean="0">
                        <a:latin typeface="Cambria Math" panose="02040503050406030204" pitchFamily="18" charset="0"/>
                      </a:rPr>
                      <m:t>𝑚𝑎𝑥𝑠𝑜𝑚𝑒</m:t>
                    </m:r>
                    <m:d>
                      <m:dPr>
                        <m:begChr m:val="["/>
                        <m:endChr m:val="]"/>
                        <m:ctrlPr>
                          <a:rPr lang="en-US" altLang="zh-CN" sz="2400" i="1" dirty="0" smtClean="0">
                            <a:latin typeface="Cambria Math" panose="02040503050406030204" pitchFamily="18" charset="0"/>
                          </a:rPr>
                        </m:ctrlPr>
                      </m:dPr>
                      <m:e>
                        <m:r>
                          <a:rPr lang="en-US" altLang="zh-CN" sz="2400" i="1" dirty="0" smtClean="0">
                            <a:latin typeface="Cambria Math" panose="02040503050406030204" pitchFamily="18" charset="0"/>
                          </a:rPr>
                          <m:t>0..</m:t>
                        </m:r>
                      </m:e>
                    </m:d>
                    <m:r>
                      <a:rPr lang="en-US" altLang="zh-CN" sz="2400" b="0" i="1" dirty="0" smtClean="0">
                        <a:latin typeface="Cambria Math" panose="02040503050406030204" pitchFamily="18" charset="0"/>
                      </a:rPr>
                      <m:t>/</m:t>
                    </m:r>
                    <m:r>
                      <a:rPr lang="en-US" altLang="zh-CN" sz="2400" i="1" dirty="0" smtClean="0">
                        <a:latin typeface="Cambria Math" panose="02040503050406030204" pitchFamily="18" charset="0"/>
                      </a:rPr>
                      <m:t>𝑚𝑖𝑛𝑠𝑜𝑚𝑒</m:t>
                    </m:r>
                    <m:d>
                      <m:dPr>
                        <m:begChr m:val="["/>
                        <m:endChr m:val="]"/>
                        <m:ctrlPr>
                          <a:rPr lang="en-US" altLang="zh-CN" sz="2400" i="1" dirty="0" smtClean="0">
                            <a:latin typeface="Cambria Math" panose="02040503050406030204" pitchFamily="18" charset="0"/>
                          </a:rPr>
                        </m:ctrlPr>
                      </m:dPr>
                      <m:e>
                        <m:r>
                          <a:rPr lang="en-US" altLang="zh-CN" sz="2400" i="1" dirty="0" smtClean="0">
                            <a:latin typeface="Cambria Math" panose="02040503050406030204" pitchFamily="18" charset="0"/>
                          </a:rPr>
                          <m:t>0</m:t>
                        </m:r>
                        <m:r>
                          <a:rPr lang="en-US" altLang="zh-CN" sz="2400" b="0" i="1" dirty="0" smtClean="0">
                            <a:latin typeface="Cambria Math" panose="02040503050406030204" pitchFamily="18" charset="0"/>
                          </a:rPr>
                          <m:t>..</m:t>
                        </m:r>
                      </m:e>
                    </m:d>
                    <m:r>
                      <a:rPr lang="en-US" altLang="zh-CN" sz="2400" b="0" i="1" dirty="0" smtClean="0">
                        <a:latin typeface="Cambria Math" panose="02040503050406030204" pitchFamily="18" charset="0"/>
                      </a:rPr>
                      <m:t>,  </m:t>
                    </m:r>
                    <m:r>
                      <a:rPr lang="en-US" altLang="zh-CN" sz="2400" i="1" dirty="0" smtClean="0">
                        <a:latin typeface="Cambria Math" panose="02040503050406030204" pitchFamily="18" charset="0"/>
                      </a:rPr>
                      <m:t>𝑠𝑜𝑓𝑡𝑛𝑜</m:t>
                    </m:r>
                    <m:d>
                      <m:dPr>
                        <m:begChr m:val="["/>
                        <m:endChr m:val="]"/>
                        <m:ctrlPr>
                          <a:rPr lang="en-US" altLang="zh-CN" sz="2400" i="1" dirty="0" smtClean="0">
                            <a:latin typeface="Cambria Math" panose="02040503050406030204" pitchFamily="18" charset="0"/>
                          </a:rPr>
                        </m:ctrlPr>
                      </m:dPr>
                      <m:e>
                        <m:r>
                          <a:rPr lang="en-US" altLang="zh-CN" sz="2400" i="1" dirty="0" smtClean="0">
                            <a:latin typeface="Cambria Math" panose="02040503050406030204" pitchFamily="18" charset="0"/>
                          </a:rPr>
                          <m:t>0..</m:t>
                        </m:r>
                      </m:e>
                    </m:d>
                    <m:r>
                      <a:rPr lang="en-US" altLang="zh-CN" sz="2400" b="0" i="1" dirty="0" smtClean="0">
                        <a:latin typeface="Cambria Math" panose="02040503050406030204" pitchFamily="18" charset="0"/>
                      </a:rPr>
                      <m:t>,  </m:t>
                    </m:r>
                    <m:r>
                      <a:rPr lang="en-US" altLang="zh-CN" sz="2400" i="1" dirty="0" smtClean="0">
                        <a:latin typeface="Cambria Math" panose="02040503050406030204" pitchFamily="18" charset="0"/>
                      </a:rPr>
                      <m:t>𝑠𝑜𝑓𝑡</m:t>
                    </m:r>
                    <m:d>
                      <m:dPr>
                        <m:begChr m:val="["/>
                        <m:endChr m:val="]"/>
                        <m:ctrlPr>
                          <a:rPr lang="en-US" altLang="zh-CN" sz="2400" i="1" dirty="0" smtClean="0">
                            <a:latin typeface="Cambria Math" panose="02040503050406030204" pitchFamily="18" charset="0"/>
                          </a:rPr>
                        </m:ctrlPr>
                      </m:dPr>
                      <m:e>
                        <m:r>
                          <a:rPr lang="en-US" altLang="zh-CN" sz="2400" i="1" dirty="0" smtClean="0">
                            <a:latin typeface="Cambria Math" panose="02040503050406030204" pitchFamily="18" charset="0"/>
                          </a:rPr>
                          <m:t>0..</m:t>
                        </m:r>
                      </m:e>
                    </m:d>
                    <m:r>
                      <a:rPr lang="en-US" altLang="zh-CN" sz="2400" i="1" dirty="0" smtClean="0">
                        <a:latin typeface="Cambria Math" panose="02040503050406030204" pitchFamily="18" charset="0"/>
                      </a:rPr>
                      <m:t> </m:t>
                    </m:r>
                    <m:r>
                      <a:rPr lang="en-US" altLang="zh-CN" sz="2400" i="1" dirty="0" smtClean="0">
                        <a:latin typeface="Cambria Math" panose="02040503050406030204" pitchFamily="18" charset="0"/>
                      </a:rPr>
                      <m:t>𝑓𝑎𝑐𝑡</m:t>
                    </m:r>
                  </m:oMath>
                </a14:m>
                <a:endParaRPr lang="en-US" altLang="zh-CN" sz="2400" i="1" dirty="0"/>
              </a:p>
              <a:p>
                <a:pPr lvl="1"/>
                <a:r>
                  <a:rPr lang="en-US" altLang="zh-CN" sz="2400" dirty="0"/>
                  <a:t>0 when not specified (minimum)</a:t>
                </a:r>
                <a:endParaRPr lang="zh-CN" altLang="en-US" sz="2400" dirty="0"/>
              </a:p>
            </p:txBody>
          </p:sp>
        </mc:Choice>
        <mc:Fallback xmlns="">
          <p:sp>
            <p:nvSpPr>
              <p:cNvPr id="3" name="Content Placeholder 2">
                <a:extLst>
                  <a:ext uri="{FF2B5EF4-FFF2-40B4-BE49-F238E27FC236}">
                    <a16:creationId xmlns:a16="http://schemas.microsoft.com/office/drawing/2014/main" id="{BC06A44A-91C3-4530-8F4B-23CA0FD4FEA8}"/>
                  </a:ext>
                </a:extLst>
              </p:cNvPr>
              <p:cNvSpPr>
                <a:spLocks noGrp="1" noRot="1" noChangeAspect="1" noMove="1" noResize="1" noEditPoints="1" noAdjustHandles="1" noChangeArrowheads="1" noChangeShapeType="1" noTextEdit="1"/>
              </p:cNvSpPr>
              <p:nvPr>
                <p:ph idx="1"/>
              </p:nvPr>
            </p:nvSpPr>
            <p:spPr>
              <a:xfrm>
                <a:off x="914400" y="1981200"/>
                <a:ext cx="10363200" cy="4267200"/>
              </a:xfrm>
              <a:blipFill>
                <a:blip r:embed="rId5"/>
                <a:stretch>
                  <a:fillRect l="-1059" t="-1429" b="-1000"/>
                </a:stretch>
              </a:blipFill>
            </p:spPr>
            <p:txBody>
              <a:bodyPr/>
              <a:lstStyle/>
              <a:p>
                <a:r>
                  <a:rPr lang="zh-CN" altLang="en-US">
                    <a:noFill/>
                  </a:rPr>
                  <a:t> </a:t>
                </a:r>
              </a:p>
            </p:txBody>
          </p:sp>
        </mc:Fallback>
      </mc:AlternateContent>
      <p:sp>
        <p:nvSpPr>
          <p:cNvPr id="4" name="Slide Number Placeholder 3">
            <a:extLst>
              <a:ext uri="{FF2B5EF4-FFF2-40B4-BE49-F238E27FC236}">
                <a16:creationId xmlns:a16="http://schemas.microsoft.com/office/drawing/2014/main" id="{DA37FC68-1060-4007-B639-30B83D84D6E9}"/>
              </a:ext>
            </a:extLst>
          </p:cNvPr>
          <p:cNvSpPr>
            <a:spLocks noGrp="1"/>
          </p:cNvSpPr>
          <p:nvPr>
            <p:ph type="sldNum" sz="quarter" idx="10"/>
          </p:nvPr>
        </p:nvSpPr>
        <p:spPr/>
        <p:txBody>
          <a:bodyPr/>
          <a:lstStyle/>
          <a:p>
            <a:pPr>
              <a:defRPr/>
            </a:pPr>
            <a:fld id="{D6AE6842-3F2B-4599-81F2-1B4A8C42B1D6}" type="slidenum">
              <a:rPr lang="zh-CN" altLang="en-US" smtClean="0"/>
              <a:pPr>
                <a:defRPr/>
              </a:pPr>
              <a:t>14</a:t>
            </a:fld>
            <a:endParaRPr lang="zh-CN" altLang="en-US" dirty="0"/>
          </a:p>
        </p:txBody>
      </p:sp>
    </p:spTree>
    <p:extLst>
      <p:ext uri="{BB962C8B-B14F-4D97-AF65-F5344CB8AC3E}">
        <p14:creationId xmlns:p14="http://schemas.microsoft.com/office/powerpoint/2010/main" val="1752527485"/>
      </p:ext>
    </p:extLst>
  </p:cSld>
  <p:clrMapOvr>
    <a:masterClrMapping/>
  </p:clrMapOvr>
  <mc:AlternateContent xmlns:mc="http://schemas.openxmlformats.org/markup-compatibility/2006" xmlns:p14="http://schemas.microsoft.com/office/powerpoint/2010/main">
    <mc:Choice Requires="p14">
      <p:transition spd="slow" p14:dur="2000" advTm="26390"/>
    </mc:Choice>
    <mc:Fallback xmlns="">
      <p:transition spd="slow" advTm="26390"/>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D55011-9A18-4600-B3A9-3D8F90D26A3E}"/>
              </a:ext>
            </a:extLst>
          </p:cNvPr>
          <p:cNvSpPr>
            <a:spLocks noGrp="1"/>
          </p:cNvSpPr>
          <p:nvPr>
            <p:ph type="title"/>
          </p:nvPr>
        </p:nvSpPr>
        <p:spPr/>
        <p:txBody>
          <a:bodyPr/>
          <a:lstStyle/>
          <a:p>
            <a:pPr algn="l"/>
            <a:r>
              <a:rPr lang="en-US" altLang="zh-CN" dirty="0"/>
              <a:t>New Workflow with </a:t>
            </a:r>
            <a:r>
              <a:rPr lang="en-US" altLang="zh-CN" dirty="0" err="1"/>
              <a:t>MaxSAT</a:t>
            </a:r>
            <a:endParaRPr lang="zh-CN" altLang="en-US" dirty="0"/>
          </a:p>
        </p:txBody>
      </p:sp>
      <p:sp>
        <p:nvSpPr>
          <p:cNvPr id="4" name="Slide Number Placeholder 3">
            <a:extLst>
              <a:ext uri="{FF2B5EF4-FFF2-40B4-BE49-F238E27FC236}">
                <a16:creationId xmlns:a16="http://schemas.microsoft.com/office/drawing/2014/main" id="{7ACF4AC4-18D8-4540-9D58-206EAF0A34B4}"/>
              </a:ext>
            </a:extLst>
          </p:cNvPr>
          <p:cNvSpPr>
            <a:spLocks noGrp="1"/>
          </p:cNvSpPr>
          <p:nvPr>
            <p:ph type="sldNum" sz="quarter" idx="10"/>
          </p:nvPr>
        </p:nvSpPr>
        <p:spPr/>
        <p:txBody>
          <a:bodyPr/>
          <a:lstStyle/>
          <a:p>
            <a:pPr>
              <a:defRPr/>
            </a:pPr>
            <a:fld id="{D6AE6842-3F2B-4599-81F2-1B4A8C42B1D6}" type="slidenum">
              <a:rPr lang="zh-CN" altLang="en-US" smtClean="0"/>
              <a:pPr>
                <a:defRPr/>
              </a:pPr>
              <a:t>15</a:t>
            </a:fld>
            <a:endParaRPr lang="zh-CN" altLang="en-US" dirty="0"/>
          </a:p>
        </p:txBody>
      </p:sp>
      <mc:AlternateContent xmlns:mc="http://schemas.openxmlformats.org/markup-compatibility/2006" xmlns:a14="http://schemas.microsoft.com/office/drawing/2010/main">
        <mc:Choice Requires="a14">
          <p:graphicFrame>
            <p:nvGraphicFramePr>
              <p:cNvPr id="5" name="Content Placeholder 4">
                <a:extLst>
                  <a:ext uri="{FF2B5EF4-FFF2-40B4-BE49-F238E27FC236}">
                    <a16:creationId xmlns:a16="http://schemas.microsoft.com/office/drawing/2014/main" id="{7BFFF574-3B2D-4353-9100-915A0FBDC692}"/>
                  </a:ext>
                </a:extLst>
              </p:cNvPr>
              <p:cNvGraphicFramePr>
                <a:graphicFrameLocks noGrp="1"/>
              </p:cNvGraphicFramePr>
              <p:nvPr>
                <p:ph idx="1"/>
                <p:extLst>
                  <p:ext uri="{D42A27DB-BD31-4B8C-83A1-F6EECF244321}">
                    <p14:modId xmlns:p14="http://schemas.microsoft.com/office/powerpoint/2010/main" val="703623738"/>
                  </p:ext>
                </p:extLst>
              </p:nvPr>
            </p:nvGraphicFramePr>
            <p:xfrm>
              <a:off x="914400" y="3200400"/>
              <a:ext cx="10363200" cy="2819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Choice>
        <mc:Fallback xmlns="">
          <p:graphicFrame>
            <p:nvGraphicFramePr>
              <p:cNvPr id="5" name="Content Placeholder 4">
                <a:extLst>
                  <a:ext uri="{FF2B5EF4-FFF2-40B4-BE49-F238E27FC236}">
                    <a16:creationId xmlns:a16="http://schemas.microsoft.com/office/drawing/2014/main" id="{7BFFF574-3B2D-4353-9100-915A0FBDC692}"/>
                  </a:ext>
                </a:extLst>
              </p:cNvPr>
              <p:cNvGraphicFramePr>
                <a:graphicFrameLocks noGrp="1"/>
              </p:cNvGraphicFramePr>
              <p:nvPr>
                <p:ph idx="1"/>
                <p:extLst>
                  <p:ext uri="{D42A27DB-BD31-4B8C-83A1-F6EECF244321}">
                    <p14:modId xmlns:p14="http://schemas.microsoft.com/office/powerpoint/2010/main" val="703623738"/>
                  </p:ext>
                </p:extLst>
              </p:nvPr>
            </p:nvGraphicFramePr>
            <p:xfrm>
              <a:off x="914400" y="3200400"/>
              <a:ext cx="10363200" cy="2819400"/>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mc:Fallback>
      </mc:AlternateContent>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B0B6E516-A3C4-4F7D-B5F6-1357AD3B227D}"/>
                  </a:ext>
                </a:extLst>
              </p:cNvPr>
              <p:cNvSpPr txBox="1">
                <a:spLocks/>
              </p:cNvSpPr>
              <p:nvPr/>
            </p:nvSpPr>
            <p:spPr bwMode="auto">
              <a:xfrm>
                <a:off x="914400" y="1981200"/>
                <a:ext cx="10363200" cy="167640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005481"/>
                  </a:buClr>
                  <a:buFont typeface="Times" panose="02020603050405020304" pitchFamily="18" charset="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rgbClr val="005481"/>
                  </a:buClr>
                  <a:buFont typeface="Times" panose="02020603050405020304" pitchFamily="18" charset="0"/>
                  <a:buChar char="•"/>
                  <a:defRPr sz="2800">
                    <a:solidFill>
                      <a:schemeClr val="tx1"/>
                    </a:solidFill>
                    <a:latin typeface="+mn-lt"/>
                    <a:ea typeface="+mn-ea"/>
                    <a:cs typeface="+mn-cs"/>
                  </a:defRPr>
                </a:lvl2pPr>
                <a:lvl3pPr marL="1143000" indent="-228600" algn="l" rtl="0" eaLnBrk="0" fontAlgn="base" hangingPunct="0">
                  <a:spcBef>
                    <a:spcPct val="20000"/>
                  </a:spcBef>
                  <a:spcAft>
                    <a:spcPct val="0"/>
                  </a:spcAft>
                  <a:buClr>
                    <a:srgbClr val="005481"/>
                  </a:buClr>
                  <a:buFont typeface="Times" panose="02020603050405020304" pitchFamily="18" charset="0"/>
                  <a:buChar char="•"/>
                  <a:defRPr sz="2400">
                    <a:solidFill>
                      <a:schemeClr val="tx1"/>
                    </a:solidFill>
                    <a:latin typeface="+mn-lt"/>
                    <a:ea typeface="+mn-ea"/>
                    <a:cs typeface="+mn-cs"/>
                  </a:defRPr>
                </a:lvl3pPr>
                <a:lvl4pPr marL="1600200" indent="-228600" algn="l" rtl="0" eaLnBrk="0" fontAlgn="base" hangingPunct="0">
                  <a:spcBef>
                    <a:spcPct val="20000"/>
                  </a:spcBef>
                  <a:spcAft>
                    <a:spcPct val="0"/>
                  </a:spcAft>
                  <a:buClr>
                    <a:srgbClr val="005481"/>
                  </a:buClr>
                  <a:buFont typeface="Times" panose="02020603050405020304" pitchFamily="18" charset="0"/>
                  <a:buChar char="•"/>
                  <a:defRPr sz="2000">
                    <a:solidFill>
                      <a:schemeClr val="tx1"/>
                    </a:solidFill>
                    <a:latin typeface="+mn-lt"/>
                    <a:ea typeface="+mn-ea"/>
                    <a:cs typeface="+mn-cs"/>
                  </a:defRPr>
                </a:lvl4pPr>
                <a:lvl5pPr marL="2057400" indent="-228600" algn="l" rtl="0" eaLnBrk="0" fontAlgn="base" hangingPunct="0">
                  <a:spcBef>
                    <a:spcPct val="20000"/>
                  </a:spcBef>
                  <a:spcAft>
                    <a:spcPct val="0"/>
                  </a:spcAft>
                  <a:buClr>
                    <a:srgbClr val="005481"/>
                  </a:buClr>
                  <a:buFont typeface="Times" panose="02020603050405020304" pitchFamily="18" charset="0"/>
                  <a:buChar char="•"/>
                  <a:defRPr sz="2000">
                    <a:solidFill>
                      <a:schemeClr val="tx1"/>
                    </a:solidFill>
                    <a:latin typeface="+mn-lt"/>
                    <a:ea typeface="+mn-ea"/>
                    <a:cs typeface="+mn-cs"/>
                  </a:defRPr>
                </a:lvl5pPr>
                <a:lvl6pPr marL="2514600" indent="-228600" algn="l" rtl="0" fontAlgn="base">
                  <a:spcBef>
                    <a:spcPct val="20000"/>
                  </a:spcBef>
                  <a:spcAft>
                    <a:spcPct val="0"/>
                  </a:spcAft>
                  <a:buClr>
                    <a:srgbClr val="005481"/>
                  </a:buClr>
                  <a:buFont typeface="Times" charset="0"/>
                  <a:buChar char="•"/>
                  <a:defRPr sz="2000">
                    <a:solidFill>
                      <a:schemeClr val="tx1"/>
                    </a:solidFill>
                    <a:latin typeface="+mn-lt"/>
                    <a:ea typeface="+mn-ea"/>
                    <a:cs typeface="+mn-cs"/>
                  </a:defRPr>
                </a:lvl6pPr>
                <a:lvl7pPr marL="2971800" indent="-228600" algn="l" rtl="0" fontAlgn="base">
                  <a:spcBef>
                    <a:spcPct val="20000"/>
                  </a:spcBef>
                  <a:spcAft>
                    <a:spcPct val="0"/>
                  </a:spcAft>
                  <a:buClr>
                    <a:srgbClr val="005481"/>
                  </a:buClr>
                  <a:buFont typeface="Times" charset="0"/>
                  <a:buChar char="•"/>
                  <a:defRPr sz="2000">
                    <a:solidFill>
                      <a:schemeClr val="tx1"/>
                    </a:solidFill>
                    <a:latin typeface="+mn-lt"/>
                    <a:ea typeface="+mn-ea"/>
                    <a:cs typeface="+mn-cs"/>
                  </a:defRPr>
                </a:lvl7pPr>
                <a:lvl8pPr marL="3429000" indent="-228600" algn="l" rtl="0" fontAlgn="base">
                  <a:spcBef>
                    <a:spcPct val="20000"/>
                  </a:spcBef>
                  <a:spcAft>
                    <a:spcPct val="0"/>
                  </a:spcAft>
                  <a:buClr>
                    <a:srgbClr val="005481"/>
                  </a:buClr>
                  <a:buFont typeface="Times" charset="0"/>
                  <a:buChar char="•"/>
                  <a:defRPr sz="2000">
                    <a:solidFill>
                      <a:schemeClr val="tx1"/>
                    </a:solidFill>
                    <a:latin typeface="+mn-lt"/>
                    <a:ea typeface="+mn-ea"/>
                    <a:cs typeface="+mn-cs"/>
                  </a:defRPr>
                </a:lvl8pPr>
                <a:lvl9pPr marL="3886200" indent="-228600" algn="l" rtl="0" fontAlgn="base">
                  <a:spcBef>
                    <a:spcPct val="20000"/>
                  </a:spcBef>
                  <a:spcAft>
                    <a:spcPct val="0"/>
                  </a:spcAft>
                  <a:buClr>
                    <a:srgbClr val="005481"/>
                  </a:buClr>
                  <a:buFont typeface="Times" charset="0"/>
                  <a:buChar char="•"/>
                  <a:defRPr sz="2000">
                    <a:solidFill>
                      <a:schemeClr val="tx1"/>
                    </a:solidFill>
                    <a:latin typeface="+mn-lt"/>
                    <a:ea typeface="+mn-ea"/>
                    <a:cs typeface="+mn-cs"/>
                  </a:defRPr>
                </a:lvl9pPr>
              </a:lstStyle>
              <a:p>
                <a:r>
                  <a:rPr lang="en-US" altLang="zh-CN" sz="2400" kern="0" dirty="0"/>
                  <a:t>MaxSAT problem is a Boolean formula </a:t>
                </a:r>
                <a14:m>
                  <m:oMath xmlns:m="http://schemas.openxmlformats.org/officeDocument/2006/math">
                    <m:r>
                      <a:rPr lang="en-US" altLang="zh-CN" sz="2400" b="0" i="1" kern="0" smtClean="0">
                        <a:latin typeface="Cambria Math" panose="02040503050406030204" pitchFamily="18" charset="0"/>
                      </a:rPr>
                      <m:t>𝜙</m:t>
                    </m:r>
                    <m:r>
                      <a:rPr lang="en-US" altLang="zh-CN" sz="2400" b="0" i="1" kern="0" smtClean="0">
                        <a:latin typeface="Cambria Math" panose="02040503050406030204" pitchFamily="18" charset="0"/>
                      </a:rPr>
                      <m:t>=(</m:t>
                    </m:r>
                    <m:sSub>
                      <m:sSubPr>
                        <m:ctrlPr>
                          <a:rPr lang="en-US" altLang="zh-CN" sz="2400" b="0" i="1" kern="0" smtClean="0">
                            <a:latin typeface="Cambria Math" panose="02040503050406030204" pitchFamily="18" charset="0"/>
                          </a:rPr>
                        </m:ctrlPr>
                      </m:sSubPr>
                      <m:e>
                        <m:r>
                          <a:rPr lang="en-US" altLang="zh-CN" sz="2400" b="0" i="1" kern="0" smtClean="0">
                            <a:latin typeface="Cambria Math" panose="02040503050406030204" pitchFamily="18" charset="0"/>
                          </a:rPr>
                          <m:t>𝜙</m:t>
                        </m:r>
                      </m:e>
                      <m:sub>
                        <m:r>
                          <a:rPr lang="en-US" altLang="zh-CN" sz="2400" b="0" i="1" kern="0" smtClean="0">
                            <a:latin typeface="Cambria Math" panose="02040503050406030204" pitchFamily="18" charset="0"/>
                          </a:rPr>
                          <m:t>h</m:t>
                        </m:r>
                      </m:sub>
                    </m:sSub>
                    <m:r>
                      <a:rPr lang="en-US" altLang="zh-CN" sz="2400" b="0" i="1" kern="0" smtClean="0">
                        <a:latin typeface="Cambria Math" panose="02040503050406030204" pitchFamily="18" charset="0"/>
                      </a:rPr>
                      <m:t>,</m:t>
                    </m:r>
                    <m:sSub>
                      <m:sSubPr>
                        <m:ctrlPr>
                          <a:rPr lang="en-US" altLang="zh-CN" sz="2400" b="0" i="1" kern="0" smtClean="0">
                            <a:latin typeface="Cambria Math" panose="02040503050406030204" pitchFamily="18" charset="0"/>
                          </a:rPr>
                        </m:ctrlPr>
                      </m:sSubPr>
                      <m:e>
                        <m:r>
                          <a:rPr lang="en-US" altLang="zh-CN" sz="2400" b="0" i="1" kern="0" smtClean="0">
                            <a:latin typeface="Cambria Math" panose="02040503050406030204" pitchFamily="18" charset="0"/>
                          </a:rPr>
                          <m:t>𝜙</m:t>
                        </m:r>
                      </m:e>
                      <m:sub>
                        <m:r>
                          <a:rPr lang="en-US" altLang="zh-CN" sz="2400" b="0" i="1" kern="0" smtClean="0">
                            <a:latin typeface="Cambria Math" panose="02040503050406030204" pitchFamily="18" charset="0"/>
                          </a:rPr>
                          <m:t>𝑠</m:t>
                        </m:r>
                      </m:sub>
                    </m:sSub>
                    <m:r>
                      <a:rPr lang="en-US" altLang="zh-CN" sz="2400" b="0" i="1" kern="0" smtClean="0">
                        <a:latin typeface="Cambria Math" panose="02040503050406030204" pitchFamily="18" charset="0"/>
                      </a:rPr>
                      <m:t>)</m:t>
                    </m:r>
                  </m:oMath>
                </a14:m>
                <a:r>
                  <a:rPr lang="zh-CN" altLang="en-US" sz="2400" kern="0" dirty="0"/>
                  <a:t> </a:t>
                </a:r>
                <a:r>
                  <a:rPr lang="en-US" altLang="zh-CN" sz="2400" kern="0" dirty="0"/>
                  <a:t>where</a:t>
                </a:r>
              </a:p>
              <a:p>
                <a:pPr lvl="1"/>
                <a14:m>
                  <m:oMath xmlns:m="http://schemas.openxmlformats.org/officeDocument/2006/math">
                    <m:sSub>
                      <m:sSubPr>
                        <m:ctrlPr>
                          <a:rPr lang="en-US" altLang="zh-CN" sz="2000" b="0" i="1" kern="0" smtClean="0">
                            <a:latin typeface="Cambria Math" panose="02040503050406030204" pitchFamily="18" charset="0"/>
                          </a:rPr>
                        </m:ctrlPr>
                      </m:sSubPr>
                      <m:e>
                        <m:r>
                          <a:rPr lang="en-US" altLang="zh-CN" sz="2000" b="0" i="1" kern="0" smtClean="0">
                            <a:latin typeface="Cambria Math" panose="02040503050406030204" pitchFamily="18" charset="0"/>
                          </a:rPr>
                          <m:t>𝜙</m:t>
                        </m:r>
                      </m:e>
                      <m:sub>
                        <m:r>
                          <a:rPr lang="en-US" altLang="zh-CN" sz="2000" b="0" i="1" kern="0" smtClean="0">
                            <a:latin typeface="Cambria Math" panose="02040503050406030204" pitchFamily="18" charset="0"/>
                          </a:rPr>
                          <m:t>h</m:t>
                        </m:r>
                      </m:sub>
                    </m:sSub>
                  </m:oMath>
                </a14:m>
                <a:r>
                  <a:rPr lang="zh-CN" altLang="en-US" sz="2000" kern="0" dirty="0"/>
                  <a:t> </a:t>
                </a:r>
                <a:r>
                  <a:rPr lang="en-US" altLang="zh-CN" sz="2000" kern="0" dirty="0"/>
                  <a:t>are the </a:t>
                </a:r>
                <a:r>
                  <a:rPr lang="en-US" altLang="zh-CN" sz="2000" i="1" kern="0" dirty="0"/>
                  <a:t>hard </a:t>
                </a:r>
                <a:r>
                  <a:rPr lang="en-US" altLang="zh-CN" sz="2000" kern="0" dirty="0"/>
                  <a:t>formulas that must be satisfied;</a:t>
                </a:r>
              </a:p>
              <a:p>
                <a:pPr lvl="1"/>
                <a14:m>
                  <m:oMath xmlns:m="http://schemas.openxmlformats.org/officeDocument/2006/math">
                    <m:sSub>
                      <m:sSubPr>
                        <m:ctrlPr>
                          <a:rPr lang="en-US" altLang="zh-CN" sz="2000" b="0" i="1" kern="0" smtClean="0">
                            <a:latin typeface="Cambria Math" panose="02040503050406030204" pitchFamily="18" charset="0"/>
                          </a:rPr>
                        </m:ctrlPr>
                      </m:sSubPr>
                      <m:e>
                        <m:r>
                          <a:rPr lang="en-US" altLang="zh-CN" sz="2000" b="0" i="1" kern="0" smtClean="0">
                            <a:latin typeface="Cambria Math" panose="02040503050406030204" pitchFamily="18" charset="0"/>
                          </a:rPr>
                          <m:t>𝜙</m:t>
                        </m:r>
                      </m:e>
                      <m:sub>
                        <m:r>
                          <a:rPr lang="en-US" altLang="zh-CN" sz="2000" b="0" i="1" kern="0" smtClean="0">
                            <a:latin typeface="Cambria Math" panose="02040503050406030204" pitchFamily="18" charset="0"/>
                          </a:rPr>
                          <m:t>𝑠</m:t>
                        </m:r>
                      </m:sub>
                    </m:sSub>
                  </m:oMath>
                </a14:m>
                <a:r>
                  <a:rPr lang="en-US" altLang="zh-CN" sz="2000" kern="0" dirty="0"/>
                  <a:t> are the </a:t>
                </a:r>
                <a:r>
                  <a:rPr lang="en-US" altLang="zh-CN" sz="2000" i="1" kern="0" dirty="0"/>
                  <a:t>soft</a:t>
                </a:r>
                <a:r>
                  <a:rPr lang="en-US" altLang="zh-CN" sz="2000" kern="0" dirty="0"/>
                  <a:t> formulas that may or may not be satisfied;</a:t>
                </a:r>
              </a:p>
              <a:p>
                <a:pPr lvl="1"/>
                <a:r>
                  <a:rPr lang="en-US" altLang="zh-CN" sz="2000" kern="0" dirty="0"/>
                  <a:t>A </a:t>
                </a:r>
                <a:r>
                  <a:rPr lang="en-US" altLang="zh-CN" sz="2000" kern="0" dirty="0" err="1"/>
                  <a:t>MaxSAT</a:t>
                </a:r>
                <a:r>
                  <a:rPr lang="en-US" altLang="zh-CN" sz="2000" kern="0" dirty="0"/>
                  <a:t> solver finds a solution that maximizes the satisfied formulas in </a:t>
                </a:r>
                <a14:m>
                  <m:oMath xmlns:m="http://schemas.openxmlformats.org/officeDocument/2006/math">
                    <m:sSub>
                      <m:sSubPr>
                        <m:ctrlPr>
                          <a:rPr lang="en-US" altLang="zh-CN" sz="2000" b="0" i="1" kern="0" smtClean="0">
                            <a:latin typeface="Cambria Math" panose="02040503050406030204" pitchFamily="18" charset="0"/>
                          </a:rPr>
                        </m:ctrlPr>
                      </m:sSubPr>
                      <m:e>
                        <m:r>
                          <a:rPr lang="en-US" altLang="zh-CN" sz="2000" b="0" i="1" kern="0" smtClean="0">
                            <a:latin typeface="Cambria Math" panose="02040503050406030204" pitchFamily="18" charset="0"/>
                          </a:rPr>
                          <m:t>𝜙</m:t>
                        </m:r>
                      </m:e>
                      <m:sub>
                        <m:r>
                          <a:rPr lang="en-US" altLang="zh-CN" sz="2000" b="0" i="1" kern="0" smtClean="0">
                            <a:latin typeface="Cambria Math" panose="02040503050406030204" pitchFamily="18" charset="0"/>
                          </a:rPr>
                          <m:t>𝑠</m:t>
                        </m:r>
                      </m:sub>
                    </m:sSub>
                  </m:oMath>
                </a14:m>
                <a:r>
                  <a:rPr lang="en-US" altLang="zh-CN" sz="2000" kern="0" dirty="0"/>
                  <a:t>.</a:t>
                </a:r>
              </a:p>
              <a:p>
                <a:pPr lvl="1"/>
                <a:endParaRPr lang="zh-CN" altLang="en-US" sz="2000" kern="0" dirty="0"/>
              </a:p>
            </p:txBody>
          </p:sp>
        </mc:Choice>
        <mc:Fallback xmlns="">
          <p:sp>
            <p:nvSpPr>
              <p:cNvPr id="6" name="Content Placeholder 2">
                <a:extLst>
                  <a:ext uri="{FF2B5EF4-FFF2-40B4-BE49-F238E27FC236}">
                    <a16:creationId xmlns:a16="http://schemas.microsoft.com/office/drawing/2014/main" id="{B0B6E516-A3C4-4F7D-B5F6-1357AD3B227D}"/>
                  </a:ext>
                </a:extLst>
              </p:cNvPr>
              <p:cNvSpPr txBox="1">
                <a:spLocks noRot="1" noChangeAspect="1" noMove="1" noResize="1" noEditPoints="1" noAdjustHandles="1" noChangeArrowheads="1" noChangeShapeType="1" noTextEdit="1"/>
              </p:cNvSpPr>
              <p:nvPr/>
            </p:nvSpPr>
            <p:spPr bwMode="auto">
              <a:xfrm>
                <a:off x="914400" y="1981200"/>
                <a:ext cx="10363200" cy="1676400"/>
              </a:xfrm>
              <a:prstGeom prst="rect">
                <a:avLst/>
              </a:prstGeom>
              <a:blipFill>
                <a:blip r:embed="rId14"/>
                <a:stretch>
                  <a:fillRect l="-765" t="-254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Tree>
    <p:extLst>
      <p:ext uri="{BB962C8B-B14F-4D97-AF65-F5344CB8AC3E}">
        <p14:creationId xmlns:p14="http://schemas.microsoft.com/office/powerpoint/2010/main" val="1622680460"/>
      </p:ext>
    </p:extLst>
  </p:cSld>
  <p:clrMapOvr>
    <a:masterClrMapping/>
  </p:clrMapOvr>
  <mc:AlternateContent xmlns:mc="http://schemas.openxmlformats.org/markup-compatibility/2006" xmlns:p14="http://schemas.microsoft.com/office/powerpoint/2010/main">
    <mc:Choice Requires="p14">
      <p:transition spd="slow" p14:dur="2000" advTm="34889"/>
    </mc:Choice>
    <mc:Fallback xmlns="">
      <p:transition spd="slow" advTm="34889"/>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E7E6A5-25B4-4165-8685-AF090D4BF992}"/>
              </a:ext>
            </a:extLst>
          </p:cNvPr>
          <p:cNvSpPr>
            <a:spLocks noGrp="1"/>
          </p:cNvSpPr>
          <p:nvPr>
            <p:ph type="title"/>
          </p:nvPr>
        </p:nvSpPr>
        <p:spPr/>
        <p:txBody>
          <a:bodyPr/>
          <a:lstStyle/>
          <a:p>
            <a:pPr algn="l"/>
            <a:r>
              <a:rPr lang="en-US" altLang="zh-CN" dirty="0"/>
              <a:t>Optimization: Spec-based Partitioning</a:t>
            </a:r>
            <a:endParaRPr lang="zh-CN" altLang="en-US" dirty="0"/>
          </a:p>
        </p:txBody>
      </p:sp>
      <p:sp>
        <p:nvSpPr>
          <p:cNvPr id="3" name="Content Placeholder 2">
            <a:extLst>
              <a:ext uri="{FF2B5EF4-FFF2-40B4-BE49-F238E27FC236}">
                <a16:creationId xmlns:a16="http://schemas.microsoft.com/office/drawing/2014/main" id="{1CE12DB0-57ED-4385-84B2-7A357B71352A}"/>
              </a:ext>
            </a:extLst>
          </p:cNvPr>
          <p:cNvSpPr>
            <a:spLocks noGrp="1"/>
          </p:cNvSpPr>
          <p:nvPr>
            <p:ph idx="1"/>
          </p:nvPr>
        </p:nvSpPr>
        <p:spPr>
          <a:xfrm>
            <a:off x="914400" y="1981200"/>
            <a:ext cx="10363200" cy="1371600"/>
          </a:xfrm>
        </p:spPr>
        <p:txBody>
          <a:bodyPr/>
          <a:lstStyle/>
          <a:p>
            <a:r>
              <a:rPr lang="en-US" altLang="zh-CN" dirty="0"/>
              <a:t>Partitioning: solve small problems and merge</a:t>
            </a:r>
          </a:p>
          <a:p>
            <a:r>
              <a:rPr lang="en-US" altLang="zh-CN" dirty="0"/>
              <a:t>Spec-based: infer partitions from Alloy spec</a:t>
            </a:r>
            <a:endParaRPr lang="zh-CN" altLang="en-US" dirty="0"/>
          </a:p>
        </p:txBody>
      </p:sp>
      <p:sp>
        <p:nvSpPr>
          <p:cNvPr id="4" name="Slide Number Placeholder 3">
            <a:extLst>
              <a:ext uri="{FF2B5EF4-FFF2-40B4-BE49-F238E27FC236}">
                <a16:creationId xmlns:a16="http://schemas.microsoft.com/office/drawing/2014/main" id="{5A232CD5-C6EB-42C5-84A9-DFD1BDEE0723}"/>
              </a:ext>
            </a:extLst>
          </p:cNvPr>
          <p:cNvSpPr>
            <a:spLocks noGrp="1"/>
          </p:cNvSpPr>
          <p:nvPr>
            <p:ph type="sldNum" sz="quarter" idx="10"/>
          </p:nvPr>
        </p:nvSpPr>
        <p:spPr/>
        <p:txBody>
          <a:bodyPr/>
          <a:lstStyle/>
          <a:p>
            <a:pPr>
              <a:defRPr/>
            </a:pPr>
            <a:fld id="{D6AE6842-3F2B-4599-81F2-1B4A8C42B1D6}" type="slidenum">
              <a:rPr lang="zh-CN" altLang="en-US" smtClean="0"/>
              <a:pPr>
                <a:defRPr/>
              </a:pPr>
              <a:t>16</a:t>
            </a:fld>
            <a:endParaRPr lang="zh-CN" altLang="en-US" dirty="0"/>
          </a:p>
        </p:txBody>
      </p:sp>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12F62DA7-4564-4E51-A1B2-9F46D185DD65}"/>
                  </a:ext>
                </a:extLst>
              </p:cNvPr>
              <p:cNvSpPr/>
              <p:nvPr/>
            </p:nvSpPr>
            <p:spPr bwMode="auto">
              <a:xfrm>
                <a:off x="453366" y="3734530"/>
                <a:ext cx="1676400" cy="838201"/>
              </a:xfrm>
              <a:prstGeom prst="rect">
                <a:avLst/>
              </a:prstGeom>
              <a:ln>
                <a:headEnd type="none" w="med" len="med"/>
                <a:tailEnd type="none" w="med" len="med"/>
              </a:ln>
              <a:extLst>
                <a:ext uri="{AF507438-7753-43e0-B8FC-AC1667EBCBE1}">
                  <a14:hiddenEffects xmlns="">
                    <a:effectLst>
                      <a:outerShdw blurRad="63500" dist="38099" dir="2700000" algn="ctr" rotWithShape="0">
                        <a:schemeClr val="bg2">
                          <a:alpha val="74998"/>
                        </a:schemeClr>
                      </a:outerShdw>
                    </a:effectLst>
                  </a14:hiddenEffects>
                </a:ext>
              </a:extLst>
            </p:spPr>
            <p:style>
              <a:lnRef idx="3">
                <a:schemeClr val="lt1"/>
              </a:lnRef>
              <a:fillRef idx="1">
                <a:schemeClr val="accent3"/>
              </a:fillRef>
              <a:effectRef idx="1">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altLang="zh-CN" sz="2400" b="0" i="0" u="none" strike="noStrike" cap="none" normalizeH="0" baseline="0" dirty="0">
                    <a:ln>
                      <a:noFill/>
                    </a:ln>
                    <a:solidFill>
                      <a:srgbClr val="000000"/>
                    </a:solidFill>
                    <a:effectLst/>
                    <a:ea typeface="Osaka" charset="0"/>
                    <a:cs typeface="Osaka" charset="0"/>
                  </a:rPr>
                  <a:t>Formula </a:t>
                </a:r>
                <a14:m>
                  <m:oMath xmlns:m="http://schemas.openxmlformats.org/officeDocument/2006/math">
                    <m:sSub>
                      <m:sSubPr>
                        <m:ctrlPr>
                          <a:rPr kumimoji="0" lang="en-US" altLang="zh-CN" sz="2400" b="0" i="1" u="none" strike="noStrike" cap="none" normalizeH="0" baseline="0" smtClean="0">
                            <a:ln>
                              <a:noFill/>
                            </a:ln>
                            <a:solidFill>
                              <a:srgbClr val="000000"/>
                            </a:solidFill>
                            <a:effectLst/>
                            <a:latin typeface="Cambria Math" panose="02040503050406030204" pitchFamily="18" charset="0"/>
                            <a:ea typeface="Osaka" charset="0"/>
                            <a:cs typeface="Osaka" charset="0"/>
                          </a:rPr>
                        </m:ctrlPr>
                      </m:sSubPr>
                      <m:e>
                        <m:r>
                          <a:rPr kumimoji="0" lang="en-US" altLang="zh-CN" sz="2400" b="0" i="1" u="none" strike="noStrike" cap="none" normalizeH="0" baseline="0" smtClean="0">
                            <a:ln>
                              <a:noFill/>
                            </a:ln>
                            <a:solidFill>
                              <a:srgbClr val="000000"/>
                            </a:solidFill>
                            <a:effectLst/>
                            <a:latin typeface="Cambria Math" panose="02040503050406030204" pitchFamily="18" charset="0"/>
                            <a:ea typeface="Osaka" charset="0"/>
                            <a:cs typeface="Osaka" charset="0"/>
                          </a:rPr>
                          <m:t>(</m:t>
                        </m:r>
                        <m:r>
                          <a:rPr kumimoji="0" lang="en-US" altLang="zh-CN" sz="2400" b="0" i="1" u="none" strike="noStrike" cap="none" normalizeH="0" baseline="0" smtClean="0">
                            <a:ln>
                              <a:noFill/>
                            </a:ln>
                            <a:solidFill>
                              <a:srgbClr val="000000"/>
                            </a:solidFill>
                            <a:effectLst/>
                            <a:latin typeface="Cambria Math" panose="02040503050406030204" pitchFamily="18" charset="0"/>
                            <a:ea typeface="Osaka" charset="0"/>
                            <a:cs typeface="Osaka" charset="0"/>
                          </a:rPr>
                          <m:t>𝜙</m:t>
                        </m:r>
                      </m:e>
                      <m:sub>
                        <m:r>
                          <a:rPr kumimoji="0" lang="en-US" altLang="zh-CN" sz="2400" b="0" i="1" u="none" strike="noStrike" cap="none" normalizeH="0" baseline="0" smtClean="0">
                            <a:ln>
                              <a:noFill/>
                            </a:ln>
                            <a:solidFill>
                              <a:srgbClr val="000000"/>
                            </a:solidFill>
                            <a:effectLst/>
                            <a:latin typeface="Cambria Math" panose="02040503050406030204" pitchFamily="18" charset="0"/>
                            <a:ea typeface="Osaka" charset="0"/>
                            <a:cs typeface="Osaka" charset="0"/>
                          </a:rPr>
                          <m:t>h</m:t>
                        </m:r>
                      </m:sub>
                    </m:sSub>
                    <m:r>
                      <a:rPr kumimoji="0" lang="en-US" altLang="zh-CN" sz="2400" b="0" i="1" u="none" strike="noStrike" cap="none" normalizeH="0" baseline="0" smtClean="0">
                        <a:ln>
                          <a:noFill/>
                        </a:ln>
                        <a:solidFill>
                          <a:srgbClr val="000000"/>
                        </a:solidFill>
                        <a:effectLst/>
                        <a:latin typeface="Cambria Math" panose="02040503050406030204" pitchFamily="18" charset="0"/>
                        <a:ea typeface="Osaka" charset="0"/>
                        <a:cs typeface="Osaka" charset="0"/>
                      </a:rPr>
                      <m:t>,</m:t>
                    </m:r>
                    <m:sSub>
                      <m:sSubPr>
                        <m:ctrlPr>
                          <a:rPr kumimoji="0" lang="en-US" altLang="zh-CN" sz="2400" b="0" i="1" u="none" strike="noStrike" cap="none" normalizeH="0" baseline="0" smtClean="0">
                            <a:ln>
                              <a:noFill/>
                            </a:ln>
                            <a:solidFill>
                              <a:srgbClr val="000000"/>
                            </a:solidFill>
                            <a:effectLst/>
                            <a:latin typeface="Cambria Math" panose="02040503050406030204" pitchFamily="18" charset="0"/>
                            <a:ea typeface="Osaka" charset="0"/>
                            <a:cs typeface="Osaka" charset="0"/>
                          </a:rPr>
                        </m:ctrlPr>
                      </m:sSubPr>
                      <m:e>
                        <m:r>
                          <a:rPr kumimoji="0" lang="en-US" altLang="zh-CN" sz="2400" b="0" i="1" u="none" strike="noStrike" cap="none" normalizeH="0" baseline="0" smtClean="0">
                            <a:ln>
                              <a:noFill/>
                            </a:ln>
                            <a:solidFill>
                              <a:srgbClr val="000000"/>
                            </a:solidFill>
                            <a:effectLst/>
                            <a:latin typeface="Cambria Math" panose="02040503050406030204" pitchFamily="18" charset="0"/>
                            <a:ea typeface="Osaka" charset="0"/>
                            <a:cs typeface="Osaka" charset="0"/>
                          </a:rPr>
                          <m:t>𝜙</m:t>
                        </m:r>
                      </m:e>
                      <m:sub>
                        <m:r>
                          <a:rPr kumimoji="0" lang="en-US" altLang="zh-CN" sz="2400" b="0" i="1" u="none" strike="noStrike" cap="none" normalizeH="0" baseline="0" smtClean="0">
                            <a:ln>
                              <a:noFill/>
                            </a:ln>
                            <a:solidFill>
                              <a:srgbClr val="000000"/>
                            </a:solidFill>
                            <a:effectLst/>
                            <a:latin typeface="Cambria Math" panose="02040503050406030204" pitchFamily="18" charset="0"/>
                            <a:ea typeface="Osaka" charset="0"/>
                            <a:cs typeface="Osaka" charset="0"/>
                          </a:rPr>
                          <m:t>𝑠</m:t>
                        </m:r>
                      </m:sub>
                    </m:sSub>
                    <m:r>
                      <a:rPr kumimoji="0" lang="en-US" altLang="zh-CN" sz="2400" b="0" i="1" u="none" strike="noStrike" cap="none" normalizeH="0" baseline="0" smtClean="0">
                        <a:ln>
                          <a:noFill/>
                        </a:ln>
                        <a:solidFill>
                          <a:srgbClr val="000000"/>
                        </a:solidFill>
                        <a:effectLst/>
                        <a:latin typeface="Cambria Math" panose="02040503050406030204" pitchFamily="18" charset="0"/>
                        <a:ea typeface="Osaka" charset="0"/>
                        <a:cs typeface="Osaka" charset="0"/>
                      </a:rPr>
                      <m:t>)</m:t>
                    </m:r>
                  </m:oMath>
                </a14:m>
                <a:endParaRPr kumimoji="0" lang="zh-CN" altLang="en-US" sz="2400" b="0" i="0" u="none" strike="noStrike" cap="none" normalizeH="0" baseline="0" dirty="0">
                  <a:ln>
                    <a:noFill/>
                  </a:ln>
                  <a:solidFill>
                    <a:srgbClr val="000000"/>
                  </a:solidFill>
                  <a:effectLst/>
                  <a:ea typeface="Osaka" charset="0"/>
                  <a:cs typeface="Osaka" charset="0"/>
                </a:endParaRPr>
              </a:p>
            </p:txBody>
          </p:sp>
        </mc:Choice>
        <mc:Fallback xmlns="">
          <p:sp>
            <p:nvSpPr>
              <p:cNvPr id="6" name="Rectangle 5">
                <a:extLst>
                  <a:ext uri="{FF2B5EF4-FFF2-40B4-BE49-F238E27FC236}">
                    <a16:creationId xmlns:a16="http://schemas.microsoft.com/office/drawing/2014/main" id="{12F62DA7-4564-4E51-A1B2-9F46D185DD65}"/>
                  </a:ext>
                </a:extLst>
              </p:cNvPr>
              <p:cNvSpPr>
                <a:spLocks noRot="1" noChangeAspect="1" noMove="1" noResize="1" noEditPoints="1" noAdjustHandles="1" noChangeArrowheads="1" noChangeShapeType="1" noTextEdit="1"/>
              </p:cNvSpPr>
              <p:nvPr/>
            </p:nvSpPr>
            <p:spPr bwMode="auto">
              <a:xfrm>
                <a:off x="453366" y="3734530"/>
                <a:ext cx="1676400" cy="838201"/>
              </a:xfrm>
              <a:prstGeom prst="rect">
                <a:avLst/>
              </a:prstGeom>
              <a:blipFill>
                <a:blip r:embed="rId5"/>
                <a:stretch>
                  <a:fillRect/>
                </a:stretch>
              </a:blipFill>
              <a:ln>
                <a:headEnd type="none" w="med" len="med"/>
                <a:tailEnd type="none" w="med" len="med"/>
              </a:ln>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r>
                  <a:rPr lang="zh-CN" altLang="en-US">
                    <a:noFill/>
                  </a:rPr>
                  <a:t> </a:t>
                </a:r>
              </a:p>
            </p:txBody>
          </p:sp>
        </mc:Fallback>
      </mc:AlternateContent>
      <p:sp>
        <p:nvSpPr>
          <p:cNvPr id="7" name="Rectangle 6">
            <a:extLst>
              <a:ext uri="{FF2B5EF4-FFF2-40B4-BE49-F238E27FC236}">
                <a16:creationId xmlns:a16="http://schemas.microsoft.com/office/drawing/2014/main" id="{4A061978-DF3B-4C96-B7ED-68FD21978623}"/>
              </a:ext>
            </a:extLst>
          </p:cNvPr>
          <p:cNvSpPr/>
          <p:nvPr/>
        </p:nvSpPr>
        <p:spPr bwMode="auto">
          <a:xfrm>
            <a:off x="2807117" y="3737157"/>
            <a:ext cx="1676400" cy="838201"/>
          </a:xfrm>
          <a:prstGeom prst="rect">
            <a:avLst/>
          </a:prstGeom>
          <a:ln>
            <a:headEnd type="none" w="med" len="med"/>
            <a:tailEnd type="none" w="med" len="med"/>
          </a:ln>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style>
          <a:lnRef idx="3">
            <a:schemeClr val="lt1"/>
          </a:lnRef>
          <a:fillRef idx="1">
            <a:schemeClr val="accent3"/>
          </a:fillRef>
          <a:effectRef idx="1">
            <a:schemeClr val="accent3"/>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altLang="zh-CN" sz="2400" b="0" i="0" u="none" strike="noStrike" cap="none" normalizeH="0" baseline="0" dirty="0">
                <a:ln>
                  <a:noFill/>
                </a:ln>
                <a:solidFill>
                  <a:srgbClr val="000000"/>
                </a:solidFill>
                <a:effectLst/>
                <a:ea typeface="Osaka" charset="0"/>
                <a:cs typeface="Osaka" charset="0"/>
              </a:rPr>
              <a:t>Partitioner</a:t>
            </a:r>
            <a:endParaRPr kumimoji="0" lang="zh-CN" altLang="en-US" sz="2400" b="0" i="0" u="none" strike="noStrike" cap="none" normalizeH="0" baseline="0" dirty="0">
              <a:ln>
                <a:noFill/>
              </a:ln>
              <a:solidFill>
                <a:srgbClr val="000000"/>
              </a:solidFill>
              <a:effectLst/>
              <a:ea typeface="Osaka" charset="0"/>
              <a:cs typeface="Osaka" charset="0"/>
            </a:endParaRPr>
          </a:p>
        </p:txBody>
      </p:sp>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01116957-11A5-4EB2-BDA4-B93DD863C354}"/>
                  </a:ext>
                </a:extLst>
              </p:cNvPr>
              <p:cNvSpPr/>
              <p:nvPr/>
            </p:nvSpPr>
            <p:spPr bwMode="auto">
              <a:xfrm>
                <a:off x="5160868" y="3737157"/>
                <a:ext cx="1676400" cy="838201"/>
              </a:xfrm>
              <a:prstGeom prst="rect">
                <a:avLst/>
              </a:prstGeom>
              <a:ln>
                <a:headEnd type="none" w="med" len="med"/>
                <a:tailEnd type="none" w="med" len="med"/>
              </a:ln>
              <a:extLst>
                <a:ext uri="{AF507438-7753-43e0-B8FC-AC1667EBCBE1}">
                  <a14:hiddenEffects xmlns="">
                    <a:effectLst>
                      <a:outerShdw blurRad="63500" dist="38099" dir="2700000" algn="ctr" rotWithShape="0">
                        <a:schemeClr val="bg2">
                          <a:alpha val="74998"/>
                        </a:schemeClr>
                      </a:outerShdw>
                    </a:effectLst>
                  </a14:hiddenEffects>
                </a:ext>
              </a:extLst>
            </p:spPr>
            <p:style>
              <a:lnRef idx="3">
                <a:schemeClr val="lt1"/>
              </a:lnRef>
              <a:fillRef idx="1">
                <a:schemeClr val="accent3"/>
              </a:fillRef>
              <a:effectRef idx="1">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14:m>
                  <m:oMathPara xmlns:m="http://schemas.openxmlformats.org/officeDocument/2006/math">
                    <m:oMathParaPr>
                      <m:jc m:val="centerGroup"/>
                    </m:oMathParaPr>
                    <m:oMath xmlns:m="http://schemas.openxmlformats.org/officeDocument/2006/math">
                      <m:sSub>
                        <m:sSubPr>
                          <m:ctrlPr>
                            <a:rPr kumimoji="0" lang="en-US" altLang="zh-CN" sz="2400" b="0" i="1" u="none" strike="noStrike" cap="none" normalizeH="0" baseline="0" smtClean="0">
                              <a:ln>
                                <a:noFill/>
                              </a:ln>
                              <a:solidFill>
                                <a:srgbClr val="000000"/>
                              </a:solidFill>
                              <a:effectLst/>
                              <a:latin typeface="Cambria Math" panose="02040503050406030204" pitchFamily="18" charset="0"/>
                              <a:ea typeface="Osaka" charset="0"/>
                              <a:cs typeface="Osaka" charset="0"/>
                            </a:rPr>
                          </m:ctrlPr>
                        </m:sSubPr>
                        <m:e>
                          <m:r>
                            <a:rPr kumimoji="0" lang="en-US" altLang="zh-CN" sz="2400" b="0" i="1" u="none" strike="noStrike" cap="none" normalizeH="0" baseline="0" smtClean="0">
                              <a:ln>
                                <a:noFill/>
                              </a:ln>
                              <a:solidFill>
                                <a:srgbClr val="000000"/>
                              </a:solidFill>
                              <a:effectLst/>
                              <a:latin typeface="Cambria Math" panose="02040503050406030204" pitchFamily="18" charset="0"/>
                              <a:ea typeface="Osaka" charset="0"/>
                              <a:cs typeface="Osaka" charset="0"/>
                            </a:rPr>
                            <m:t>(</m:t>
                          </m:r>
                          <m:r>
                            <a:rPr kumimoji="0" lang="en-US" altLang="zh-CN" sz="2400" b="0" i="1" u="none" strike="noStrike" cap="none" normalizeH="0" baseline="0" smtClean="0">
                              <a:ln>
                                <a:noFill/>
                              </a:ln>
                              <a:solidFill>
                                <a:srgbClr val="000000"/>
                              </a:solidFill>
                              <a:effectLst/>
                              <a:latin typeface="Cambria Math" panose="02040503050406030204" pitchFamily="18" charset="0"/>
                              <a:ea typeface="Osaka" charset="0"/>
                              <a:cs typeface="Osaka" charset="0"/>
                            </a:rPr>
                            <m:t>𝜙</m:t>
                          </m:r>
                        </m:e>
                        <m:sub>
                          <m:r>
                            <a:rPr kumimoji="0" lang="en-US" altLang="zh-CN" sz="2400" b="0" i="1" u="none" strike="noStrike" cap="none" normalizeH="0" baseline="0" smtClean="0">
                              <a:ln>
                                <a:noFill/>
                              </a:ln>
                              <a:solidFill>
                                <a:srgbClr val="000000"/>
                              </a:solidFill>
                              <a:effectLst/>
                              <a:latin typeface="Cambria Math" panose="02040503050406030204" pitchFamily="18" charset="0"/>
                              <a:ea typeface="Osaka" charset="0"/>
                              <a:cs typeface="Osaka" charset="0"/>
                            </a:rPr>
                            <m:t>h</m:t>
                          </m:r>
                        </m:sub>
                      </m:sSub>
                      <m:r>
                        <a:rPr kumimoji="0" lang="en-US" altLang="zh-CN" sz="2400" b="0" i="1" u="none" strike="noStrike" cap="none" normalizeH="0" baseline="0" smtClean="0">
                          <a:ln>
                            <a:noFill/>
                          </a:ln>
                          <a:solidFill>
                            <a:srgbClr val="000000"/>
                          </a:solidFill>
                          <a:effectLst/>
                          <a:latin typeface="Cambria Math" panose="02040503050406030204" pitchFamily="18" charset="0"/>
                          <a:ea typeface="Osaka" charset="0"/>
                          <a:cs typeface="Osaka" charset="0"/>
                        </a:rPr>
                        <m:t>,</m:t>
                      </m:r>
                      <m:sSub>
                        <m:sSubPr>
                          <m:ctrlPr>
                            <a:rPr kumimoji="0" lang="en-US" altLang="zh-CN" sz="2400" b="0" i="1" u="none" strike="noStrike" cap="none" normalizeH="0" baseline="0" smtClean="0">
                              <a:ln>
                                <a:noFill/>
                              </a:ln>
                              <a:solidFill>
                                <a:srgbClr val="000000"/>
                              </a:solidFill>
                              <a:effectLst/>
                              <a:latin typeface="Cambria Math" panose="02040503050406030204" pitchFamily="18" charset="0"/>
                              <a:ea typeface="Osaka" charset="0"/>
                              <a:cs typeface="Osaka" charset="0"/>
                            </a:rPr>
                          </m:ctrlPr>
                        </m:sSubPr>
                        <m:e>
                          <m:r>
                            <a:rPr kumimoji="0" lang="en-US" altLang="zh-CN" sz="2400" b="0" i="1" u="none" strike="noStrike" cap="none" normalizeH="0" baseline="0" smtClean="0">
                              <a:ln>
                                <a:noFill/>
                              </a:ln>
                              <a:solidFill>
                                <a:srgbClr val="000000"/>
                              </a:solidFill>
                              <a:effectLst/>
                              <a:latin typeface="Cambria Math" panose="02040503050406030204" pitchFamily="18" charset="0"/>
                              <a:ea typeface="Osaka" charset="0"/>
                              <a:cs typeface="Osaka" charset="0"/>
                            </a:rPr>
                            <m:t>𝜙</m:t>
                          </m:r>
                        </m:e>
                        <m:sub>
                          <m:r>
                            <a:rPr kumimoji="0" lang="en-US" altLang="zh-CN" sz="2400" b="0" i="1" u="none" strike="noStrike" cap="none" normalizeH="0" baseline="0" smtClean="0">
                              <a:ln>
                                <a:noFill/>
                              </a:ln>
                              <a:solidFill>
                                <a:srgbClr val="000000"/>
                              </a:solidFill>
                              <a:effectLst/>
                              <a:latin typeface="Cambria Math" panose="02040503050406030204" pitchFamily="18" charset="0"/>
                              <a:ea typeface="Osaka" charset="0"/>
                              <a:cs typeface="Osaka" charset="0"/>
                            </a:rPr>
                            <m:t>𝑠</m:t>
                          </m:r>
                          <m:r>
                            <a:rPr kumimoji="0" lang="en-US" altLang="zh-CN" sz="2400" b="0" i="1" u="none" strike="noStrike" cap="none" normalizeH="0" baseline="0" smtClean="0">
                              <a:ln>
                                <a:noFill/>
                              </a:ln>
                              <a:solidFill>
                                <a:srgbClr val="000000"/>
                              </a:solidFill>
                              <a:effectLst/>
                              <a:latin typeface="Cambria Math" panose="02040503050406030204" pitchFamily="18" charset="0"/>
                              <a:ea typeface="Osaka" charset="0"/>
                              <a:cs typeface="Osaka" charset="0"/>
                            </a:rPr>
                            <m:t>1</m:t>
                          </m:r>
                        </m:sub>
                      </m:sSub>
                      <m:r>
                        <a:rPr kumimoji="0" lang="en-US" altLang="zh-CN" sz="2400" b="0" i="1" u="none" strike="noStrike" cap="none" normalizeH="0" baseline="0" smtClean="0">
                          <a:ln>
                            <a:noFill/>
                          </a:ln>
                          <a:solidFill>
                            <a:srgbClr val="000000"/>
                          </a:solidFill>
                          <a:effectLst/>
                          <a:latin typeface="Cambria Math" panose="02040503050406030204" pitchFamily="18" charset="0"/>
                          <a:ea typeface="Osaka" charset="0"/>
                          <a:cs typeface="Osaka" charset="0"/>
                        </a:rPr>
                        <m:t>,</m:t>
                      </m:r>
                    </m:oMath>
                  </m:oMathPara>
                </a14:m>
                <a:endParaRPr kumimoji="0" lang="en-US" altLang="zh-CN" sz="2400" b="0" i="1" u="none" strike="noStrike" cap="none" normalizeH="0" baseline="0" dirty="0">
                  <a:ln>
                    <a:noFill/>
                  </a:ln>
                  <a:solidFill>
                    <a:srgbClr val="000000"/>
                  </a:solidFill>
                  <a:effectLst/>
                  <a:latin typeface="Cambria Math" panose="02040503050406030204" pitchFamily="18" charset="0"/>
                  <a:ea typeface="Osaka" charset="0"/>
                  <a:cs typeface="Osaka" charset="0"/>
                </a:endParaRPr>
              </a:p>
              <a:p>
                <a:pPr marL="0" marR="0" indent="0" algn="l" defTabSz="914400" rtl="0" eaLnBrk="0" fontAlgn="base" latinLnBrk="0" hangingPunct="0">
                  <a:lnSpc>
                    <a:spcPct val="100000"/>
                  </a:lnSpc>
                  <a:spcBef>
                    <a:spcPct val="0"/>
                  </a:spcBef>
                  <a:spcAft>
                    <a:spcPct val="0"/>
                  </a:spcAft>
                  <a:buClrTx/>
                  <a:buSzTx/>
                  <a:buFontTx/>
                  <a:buNone/>
                  <a:tabLst/>
                </a:pPr>
                <a14:m>
                  <m:oMathPara xmlns:m="http://schemas.openxmlformats.org/officeDocument/2006/math">
                    <m:oMathParaPr>
                      <m:jc m:val="centerGroup"/>
                    </m:oMathParaPr>
                    <m:oMath xmlns:m="http://schemas.openxmlformats.org/officeDocument/2006/math">
                      <m:sSub>
                        <m:sSubPr>
                          <m:ctrlPr>
                            <a:rPr kumimoji="0" lang="en-US" altLang="zh-CN" sz="2400" b="0" i="1" u="none" strike="noStrike" cap="none" normalizeH="0" baseline="0" smtClean="0">
                              <a:ln>
                                <a:noFill/>
                              </a:ln>
                              <a:solidFill>
                                <a:srgbClr val="000000"/>
                              </a:solidFill>
                              <a:effectLst/>
                              <a:latin typeface="Cambria Math" panose="02040503050406030204" pitchFamily="18" charset="0"/>
                              <a:ea typeface="Osaka" charset="0"/>
                              <a:cs typeface="Osaka" charset="0"/>
                            </a:rPr>
                          </m:ctrlPr>
                        </m:sSubPr>
                        <m:e>
                          <m:r>
                            <a:rPr kumimoji="0" lang="en-US" altLang="zh-CN" sz="2400" b="0" i="1" u="none" strike="noStrike" cap="none" normalizeH="0" baseline="0" smtClean="0">
                              <a:ln>
                                <a:noFill/>
                              </a:ln>
                              <a:solidFill>
                                <a:srgbClr val="000000"/>
                              </a:solidFill>
                              <a:effectLst/>
                              <a:latin typeface="Cambria Math" panose="02040503050406030204" pitchFamily="18" charset="0"/>
                              <a:ea typeface="Osaka" charset="0"/>
                              <a:cs typeface="Osaka" charset="0"/>
                            </a:rPr>
                            <m:t>𝜙</m:t>
                          </m:r>
                        </m:e>
                        <m:sub>
                          <m:r>
                            <a:rPr kumimoji="0" lang="en-US" altLang="zh-CN" sz="2400" b="0" i="1" u="none" strike="noStrike" cap="none" normalizeH="0" baseline="0" smtClean="0">
                              <a:ln>
                                <a:noFill/>
                              </a:ln>
                              <a:solidFill>
                                <a:srgbClr val="000000"/>
                              </a:solidFill>
                              <a:effectLst/>
                              <a:latin typeface="Cambria Math" panose="02040503050406030204" pitchFamily="18" charset="0"/>
                              <a:ea typeface="Osaka" charset="0"/>
                              <a:cs typeface="Osaka" charset="0"/>
                            </a:rPr>
                            <m:t>𝑠</m:t>
                          </m:r>
                          <m:r>
                            <a:rPr kumimoji="0" lang="en-US" altLang="zh-CN" sz="2400" b="0" i="1" u="none" strike="noStrike" cap="none" normalizeH="0" baseline="0" smtClean="0">
                              <a:ln>
                                <a:noFill/>
                              </a:ln>
                              <a:solidFill>
                                <a:srgbClr val="000000"/>
                              </a:solidFill>
                              <a:effectLst/>
                              <a:latin typeface="Cambria Math" panose="02040503050406030204" pitchFamily="18" charset="0"/>
                              <a:ea typeface="Osaka" charset="0"/>
                              <a:cs typeface="Osaka" charset="0"/>
                            </a:rPr>
                            <m:t>2</m:t>
                          </m:r>
                        </m:sub>
                      </m:sSub>
                      <m:r>
                        <a:rPr kumimoji="0" lang="en-US" altLang="zh-CN" sz="2400" b="0" i="1" u="none" strike="noStrike" cap="none" normalizeH="0" baseline="0" smtClean="0">
                          <a:ln>
                            <a:noFill/>
                          </a:ln>
                          <a:solidFill>
                            <a:srgbClr val="000000"/>
                          </a:solidFill>
                          <a:effectLst/>
                          <a:latin typeface="Cambria Math" panose="02040503050406030204" pitchFamily="18" charset="0"/>
                          <a:ea typeface="Osaka" charset="0"/>
                          <a:cs typeface="Osaka" charset="0"/>
                        </a:rPr>
                        <m:t>,…,</m:t>
                      </m:r>
                      <m:sSub>
                        <m:sSubPr>
                          <m:ctrlPr>
                            <a:rPr kumimoji="0" lang="en-US" altLang="zh-CN" sz="2400" b="0" i="1" u="none" strike="noStrike" cap="none" normalizeH="0" baseline="0" smtClean="0">
                              <a:ln>
                                <a:noFill/>
                              </a:ln>
                              <a:solidFill>
                                <a:srgbClr val="000000"/>
                              </a:solidFill>
                              <a:effectLst/>
                              <a:latin typeface="Cambria Math" panose="02040503050406030204" pitchFamily="18" charset="0"/>
                              <a:ea typeface="Osaka" charset="0"/>
                              <a:cs typeface="Osaka" charset="0"/>
                            </a:rPr>
                          </m:ctrlPr>
                        </m:sSubPr>
                        <m:e>
                          <m:r>
                            <a:rPr kumimoji="0" lang="en-US" altLang="zh-CN" sz="2400" b="0" i="1" u="none" strike="noStrike" cap="none" normalizeH="0" baseline="0" smtClean="0">
                              <a:ln>
                                <a:noFill/>
                              </a:ln>
                              <a:solidFill>
                                <a:srgbClr val="000000"/>
                              </a:solidFill>
                              <a:effectLst/>
                              <a:latin typeface="Cambria Math" panose="02040503050406030204" pitchFamily="18" charset="0"/>
                              <a:ea typeface="Osaka" charset="0"/>
                              <a:cs typeface="Osaka" charset="0"/>
                            </a:rPr>
                            <m:t>𝜙</m:t>
                          </m:r>
                        </m:e>
                        <m:sub>
                          <m:r>
                            <a:rPr kumimoji="0" lang="en-US" altLang="zh-CN" sz="2400" b="0" i="1" u="none" strike="noStrike" cap="none" normalizeH="0" baseline="0" smtClean="0">
                              <a:ln>
                                <a:noFill/>
                              </a:ln>
                              <a:solidFill>
                                <a:srgbClr val="000000"/>
                              </a:solidFill>
                              <a:effectLst/>
                              <a:latin typeface="Cambria Math" panose="02040503050406030204" pitchFamily="18" charset="0"/>
                              <a:ea typeface="Osaka" charset="0"/>
                              <a:cs typeface="Osaka" charset="0"/>
                            </a:rPr>
                            <m:t>𝑠𝑛</m:t>
                          </m:r>
                        </m:sub>
                      </m:sSub>
                      <m:r>
                        <a:rPr kumimoji="0" lang="en-US" altLang="zh-CN" sz="2400" b="0" i="1" u="none" strike="noStrike" cap="none" normalizeH="0" baseline="0" smtClean="0">
                          <a:ln>
                            <a:noFill/>
                          </a:ln>
                          <a:solidFill>
                            <a:srgbClr val="000000"/>
                          </a:solidFill>
                          <a:effectLst/>
                          <a:latin typeface="Cambria Math" panose="02040503050406030204" pitchFamily="18" charset="0"/>
                          <a:ea typeface="Osaka" charset="0"/>
                          <a:cs typeface="Osaka" charset="0"/>
                        </a:rPr>
                        <m:t>)</m:t>
                      </m:r>
                    </m:oMath>
                  </m:oMathPara>
                </a14:m>
                <a:endParaRPr kumimoji="0" lang="zh-CN" altLang="en-US" sz="2400" b="0" i="0" u="none" strike="noStrike" cap="none" normalizeH="0" baseline="0" dirty="0">
                  <a:ln>
                    <a:noFill/>
                  </a:ln>
                  <a:solidFill>
                    <a:srgbClr val="000000"/>
                  </a:solidFill>
                  <a:effectLst/>
                  <a:ea typeface="Osaka" charset="0"/>
                  <a:cs typeface="Osaka" charset="0"/>
                </a:endParaRPr>
              </a:p>
            </p:txBody>
          </p:sp>
        </mc:Choice>
        <mc:Fallback xmlns="">
          <p:sp>
            <p:nvSpPr>
              <p:cNvPr id="8" name="Rectangle 7">
                <a:extLst>
                  <a:ext uri="{FF2B5EF4-FFF2-40B4-BE49-F238E27FC236}">
                    <a16:creationId xmlns:a16="http://schemas.microsoft.com/office/drawing/2014/main" id="{01116957-11A5-4EB2-BDA4-B93DD863C354}"/>
                  </a:ext>
                </a:extLst>
              </p:cNvPr>
              <p:cNvSpPr>
                <a:spLocks noRot="1" noChangeAspect="1" noMove="1" noResize="1" noEditPoints="1" noAdjustHandles="1" noChangeArrowheads="1" noChangeShapeType="1" noTextEdit="1"/>
              </p:cNvSpPr>
              <p:nvPr/>
            </p:nvSpPr>
            <p:spPr bwMode="auto">
              <a:xfrm>
                <a:off x="5160868" y="3737157"/>
                <a:ext cx="1676400" cy="838201"/>
              </a:xfrm>
              <a:prstGeom prst="rect">
                <a:avLst/>
              </a:prstGeom>
              <a:blipFill>
                <a:blip r:embed="rId6"/>
                <a:stretch>
                  <a:fillRect/>
                </a:stretch>
              </a:blipFill>
              <a:ln>
                <a:headEnd type="none" w="med" len="med"/>
                <a:tailEnd type="none" w="med" len="med"/>
              </a:ln>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r>
                  <a:rPr lang="zh-CN" altLang="en-US">
                    <a:noFill/>
                  </a:rPr>
                  <a:t> </a:t>
                </a:r>
              </a:p>
            </p:txBody>
          </p:sp>
        </mc:Fallback>
      </mc:AlternateContent>
      <p:sp>
        <p:nvSpPr>
          <p:cNvPr id="9" name="Diamond 8">
            <a:extLst>
              <a:ext uri="{FF2B5EF4-FFF2-40B4-BE49-F238E27FC236}">
                <a16:creationId xmlns:a16="http://schemas.microsoft.com/office/drawing/2014/main" id="{44044AA6-07A6-496D-84AD-ADF0903C0568}"/>
              </a:ext>
            </a:extLst>
          </p:cNvPr>
          <p:cNvSpPr/>
          <p:nvPr/>
        </p:nvSpPr>
        <p:spPr bwMode="auto">
          <a:xfrm>
            <a:off x="7451979" y="3699057"/>
            <a:ext cx="1981200" cy="914400"/>
          </a:xfrm>
          <a:prstGeom prst="diamond">
            <a:avLst/>
          </a:prstGeom>
          <a:ln>
            <a:headEnd type="none" w="med" len="med"/>
            <a:tailEnd type="none" w="med" len="med"/>
          </a:ln>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style>
          <a:lnRef idx="3">
            <a:schemeClr val="lt1"/>
          </a:lnRef>
          <a:fillRef idx="1">
            <a:schemeClr val="accent3"/>
          </a:fillRef>
          <a:effectRef idx="1">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altLang="zh-CN" sz="2400" b="0" i="0" u="none" strike="noStrike" cap="none" normalizeH="0" baseline="0" dirty="0">
                <a:ln>
                  <a:noFill/>
                </a:ln>
                <a:solidFill>
                  <a:srgbClr val="000000"/>
                </a:solidFill>
                <a:effectLst/>
                <a:latin typeface="Times" charset="0"/>
                <a:ea typeface="Osaka" charset="0"/>
                <a:cs typeface="Osaka" charset="0"/>
              </a:rPr>
              <a:t>Solver</a:t>
            </a:r>
            <a:endParaRPr kumimoji="0" lang="zh-CN" altLang="en-US" sz="2400" b="0" i="0" u="none" strike="noStrike" cap="none" normalizeH="0" baseline="0" dirty="0">
              <a:ln>
                <a:noFill/>
              </a:ln>
              <a:solidFill>
                <a:srgbClr val="000000"/>
              </a:solidFill>
              <a:effectLst/>
              <a:latin typeface="Times" charset="0"/>
              <a:ea typeface="Osaka" charset="0"/>
              <a:cs typeface="Osaka" charset="0"/>
            </a:endParaRPr>
          </a:p>
        </p:txBody>
      </p:sp>
      <p:sp>
        <p:nvSpPr>
          <p:cNvPr id="12" name="Rectangle 11">
            <a:extLst>
              <a:ext uri="{FF2B5EF4-FFF2-40B4-BE49-F238E27FC236}">
                <a16:creationId xmlns:a16="http://schemas.microsoft.com/office/drawing/2014/main" id="{3FC209CC-DDC7-4262-A603-8CB2AD3E2BE6}"/>
              </a:ext>
            </a:extLst>
          </p:cNvPr>
          <p:cNvSpPr/>
          <p:nvPr/>
        </p:nvSpPr>
        <p:spPr bwMode="auto">
          <a:xfrm>
            <a:off x="10058400" y="3777561"/>
            <a:ext cx="1752600" cy="838201"/>
          </a:xfrm>
          <a:prstGeom prst="rect">
            <a:avLst/>
          </a:prstGeom>
          <a:ln>
            <a:headEnd type="none" w="med" len="med"/>
            <a:tailEnd type="none" w="med" len="med"/>
          </a:ln>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style>
          <a:lnRef idx="3">
            <a:schemeClr val="lt1"/>
          </a:lnRef>
          <a:fillRef idx="1">
            <a:schemeClr val="accent3"/>
          </a:fillRef>
          <a:effectRef idx="1">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altLang="zh-CN" sz="2400" b="0" i="0" u="none" strike="noStrike" cap="none" normalizeH="0" baseline="0" dirty="0">
                <a:ln>
                  <a:noFill/>
                </a:ln>
                <a:solidFill>
                  <a:srgbClr val="000000"/>
                </a:solidFill>
                <a:effectLst/>
                <a:ea typeface="Osaka" charset="0"/>
                <a:cs typeface="Osaka" charset="0"/>
              </a:rPr>
              <a:t>Optimal Solution</a:t>
            </a:r>
            <a:endParaRPr kumimoji="0" lang="zh-CN" altLang="en-US" sz="2400" b="0" i="0" u="none" strike="noStrike" cap="none" normalizeH="0" baseline="0" dirty="0">
              <a:ln>
                <a:noFill/>
              </a:ln>
              <a:solidFill>
                <a:srgbClr val="000000"/>
              </a:solidFill>
              <a:effectLst/>
              <a:ea typeface="Osaka" charset="0"/>
              <a:cs typeface="Osaka" charset="0"/>
            </a:endParaRPr>
          </a:p>
        </p:txBody>
      </p:sp>
      <p:grpSp>
        <p:nvGrpSpPr>
          <p:cNvPr id="14" name="Group 13">
            <a:extLst>
              <a:ext uri="{FF2B5EF4-FFF2-40B4-BE49-F238E27FC236}">
                <a16:creationId xmlns:a16="http://schemas.microsoft.com/office/drawing/2014/main" id="{5150FE60-1260-4177-9F23-8F4F6417320B}"/>
              </a:ext>
            </a:extLst>
          </p:cNvPr>
          <p:cNvGrpSpPr/>
          <p:nvPr/>
        </p:nvGrpSpPr>
        <p:grpSpPr>
          <a:xfrm>
            <a:off x="4639821" y="3909352"/>
            <a:ext cx="422128" cy="493810"/>
            <a:chOff x="2194842" y="1162794"/>
            <a:chExt cx="422128" cy="493810"/>
          </a:xfrm>
        </p:grpSpPr>
        <p:sp>
          <p:nvSpPr>
            <p:cNvPr id="15" name="Arrow: Right 14">
              <a:extLst>
                <a:ext uri="{FF2B5EF4-FFF2-40B4-BE49-F238E27FC236}">
                  <a16:creationId xmlns:a16="http://schemas.microsoft.com/office/drawing/2014/main" id="{0AFDC958-CA16-47E2-AE06-DEC65F661FD9}"/>
                </a:ext>
              </a:extLst>
            </p:cNvPr>
            <p:cNvSpPr/>
            <p:nvPr/>
          </p:nvSpPr>
          <p:spPr>
            <a:xfrm>
              <a:off x="2194842" y="1162794"/>
              <a:ext cx="422128" cy="493810"/>
            </a:xfrm>
            <a:prstGeom prst="rightArrow">
              <a:avLst>
                <a:gd name="adj1" fmla="val 60000"/>
                <a:gd name="adj2" fmla="val 50000"/>
              </a:avLst>
            </a:prstGeom>
          </p:spPr>
          <p:style>
            <a:lnRef idx="0">
              <a:schemeClr val="dk1">
                <a:tint val="60000"/>
                <a:hueOff val="0"/>
                <a:satOff val="0"/>
                <a:lumOff val="0"/>
                <a:alphaOff val="0"/>
              </a:schemeClr>
            </a:lnRef>
            <a:fillRef idx="3">
              <a:schemeClr val="dk1">
                <a:tint val="60000"/>
                <a:hueOff val="0"/>
                <a:satOff val="0"/>
                <a:lumOff val="0"/>
                <a:alphaOff val="0"/>
              </a:schemeClr>
            </a:fillRef>
            <a:effectRef idx="2">
              <a:schemeClr val="dk1">
                <a:tint val="60000"/>
                <a:hueOff val="0"/>
                <a:satOff val="0"/>
                <a:lumOff val="0"/>
                <a:alphaOff val="0"/>
              </a:schemeClr>
            </a:effectRef>
            <a:fontRef idx="minor">
              <a:schemeClr val="dk1">
                <a:hueOff val="0"/>
                <a:satOff val="0"/>
                <a:lumOff val="0"/>
                <a:alphaOff val="0"/>
              </a:schemeClr>
            </a:fontRef>
          </p:style>
        </p:sp>
        <p:sp>
          <p:nvSpPr>
            <p:cNvPr id="16" name="Arrow: Right 4">
              <a:extLst>
                <a:ext uri="{FF2B5EF4-FFF2-40B4-BE49-F238E27FC236}">
                  <a16:creationId xmlns:a16="http://schemas.microsoft.com/office/drawing/2014/main" id="{D1C1363E-92CF-448C-B1FE-FC0EA8A195CE}"/>
                </a:ext>
              </a:extLst>
            </p:cNvPr>
            <p:cNvSpPr txBox="1"/>
            <p:nvPr/>
          </p:nvSpPr>
          <p:spPr>
            <a:xfrm>
              <a:off x="2194842" y="1261556"/>
              <a:ext cx="295490" cy="296286"/>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zh-CN" altLang="en-US" sz="1900" kern="1200"/>
            </a:p>
          </p:txBody>
        </p:sp>
      </p:grpSp>
      <p:grpSp>
        <p:nvGrpSpPr>
          <p:cNvPr id="17" name="Group 16">
            <a:extLst>
              <a:ext uri="{FF2B5EF4-FFF2-40B4-BE49-F238E27FC236}">
                <a16:creationId xmlns:a16="http://schemas.microsoft.com/office/drawing/2014/main" id="{61CB1745-6CFE-406D-A6B8-9F3E3DFA24AE}"/>
              </a:ext>
            </a:extLst>
          </p:cNvPr>
          <p:cNvGrpSpPr/>
          <p:nvPr/>
        </p:nvGrpSpPr>
        <p:grpSpPr>
          <a:xfrm>
            <a:off x="6936187" y="3909352"/>
            <a:ext cx="422128" cy="493810"/>
            <a:chOff x="2194842" y="1162794"/>
            <a:chExt cx="422128" cy="493810"/>
          </a:xfrm>
        </p:grpSpPr>
        <p:sp>
          <p:nvSpPr>
            <p:cNvPr id="18" name="Arrow: Right 17">
              <a:extLst>
                <a:ext uri="{FF2B5EF4-FFF2-40B4-BE49-F238E27FC236}">
                  <a16:creationId xmlns:a16="http://schemas.microsoft.com/office/drawing/2014/main" id="{D1BC5690-D9E6-4ED2-9B08-E331976875F9}"/>
                </a:ext>
              </a:extLst>
            </p:cNvPr>
            <p:cNvSpPr/>
            <p:nvPr/>
          </p:nvSpPr>
          <p:spPr>
            <a:xfrm>
              <a:off x="2194842" y="1162794"/>
              <a:ext cx="422128" cy="493810"/>
            </a:xfrm>
            <a:prstGeom prst="rightArrow">
              <a:avLst>
                <a:gd name="adj1" fmla="val 60000"/>
                <a:gd name="adj2" fmla="val 50000"/>
              </a:avLst>
            </a:prstGeom>
          </p:spPr>
          <p:style>
            <a:lnRef idx="0">
              <a:schemeClr val="dk1">
                <a:tint val="60000"/>
                <a:hueOff val="0"/>
                <a:satOff val="0"/>
                <a:lumOff val="0"/>
                <a:alphaOff val="0"/>
              </a:schemeClr>
            </a:lnRef>
            <a:fillRef idx="3">
              <a:schemeClr val="dk1">
                <a:tint val="60000"/>
                <a:hueOff val="0"/>
                <a:satOff val="0"/>
                <a:lumOff val="0"/>
                <a:alphaOff val="0"/>
              </a:schemeClr>
            </a:fillRef>
            <a:effectRef idx="2">
              <a:schemeClr val="dk1">
                <a:tint val="60000"/>
                <a:hueOff val="0"/>
                <a:satOff val="0"/>
                <a:lumOff val="0"/>
                <a:alphaOff val="0"/>
              </a:schemeClr>
            </a:effectRef>
            <a:fontRef idx="minor">
              <a:schemeClr val="dk1">
                <a:hueOff val="0"/>
                <a:satOff val="0"/>
                <a:lumOff val="0"/>
                <a:alphaOff val="0"/>
              </a:schemeClr>
            </a:fontRef>
          </p:style>
        </p:sp>
        <p:sp>
          <p:nvSpPr>
            <p:cNvPr id="19" name="Arrow: Right 4">
              <a:extLst>
                <a:ext uri="{FF2B5EF4-FFF2-40B4-BE49-F238E27FC236}">
                  <a16:creationId xmlns:a16="http://schemas.microsoft.com/office/drawing/2014/main" id="{48ED0EF1-D8F8-411F-85B7-5671AC211576}"/>
                </a:ext>
              </a:extLst>
            </p:cNvPr>
            <p:cNvSpPr txBox="1"/>
            <p:nvPr/>
          </p:nvSpPr>
          <p:spPr>
            <a:xfrm>
              <a:off x="2194842" y="1261556"/>
              <a:ext cx="295490" cy="296286"/>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zh-CN" altLang="en-US" sz="1900" kern="1200"/>
            </a:p>
          </p:txBody>
        </p:sp>
      </p:grpSp>
      <p:sp>
        <p:nvSpPr>
          <p:cNvPr id="27" name="Arrow: Right 26">
            <a:extLst>
              <a:ext uri="{FF2B5EF4-FFF2-40B4-BE49-F238E27FC236}">
                <a16:creationId xmlns:a16="http://schemas.microsoft.com/office/drawing/2014/main" id="{E95802E9-9502-49B3-B14D-A610F06E2EDB}"/>
              </a:ext>
            </a:extLst>
          </p:cNvPr>
          <p:cNvSpPr/>
          <p:nvPr/>
        </p:nvSpPr>
        <p:spPr>
          <a:xfrm>
            <a:off x="9531805" y="3909352"/>
            <a:ext cx="422128" cy="493810"/>
          </a:xfrm>
          <a:prstGeom prst="rightArrow">
            <a:avLst>
              <a:gd name="adj1" fmla="val 60000"/>
              <a:gd name="adj2" fmla="val 50000"/>
            </a:avLst>
          </a:prstGeom>
        </p:spPr>
        <p:style>
          <a:lnRef idx="0">
            <a:schemeClr val="dk1">
              <a:tint val="60000"/>
              <a:hueOff val="0"/>
              <a:satOff val="0"/>
              <a:lumOff val="0"/>
              <a:alphaOff val="0"/>
            </a:schemeClr>
          </a:lnRef>
          <a:fillRef idx="3">
            <a:schemeClr val="dk1">
              <a:tint val="60000"/>
              <a:hueOff val="0"/>
              <a:satOff val="0"/>
              <a:lumOff val="0"/>
              <a:alphaOff val="0"/>
            </a:schemeClr>
          </a:fillRef>
          <a:effectRef idx="2">
            <a:schemeClr val="dk1">
              <a:tint val="60000"/>
              <a:hueOff val="0"/>
              <a:satOff val="0"/>
              <a:lumOff val="0"/>
              <a:alphaOff val="0"/>
            </a:schemeClr>
          </a:effectRef>
          <a:fontRef idx="minor">
            <a:schemeClr val="dk1">
              <a:hueOff val="0"/>
              <a:satOff val="0"/>
              <a:lumOff val="0"/>
              <a:alphaOff val="0"/>
            </a:schemeClr>
          </a:fontRef>
        </p:style>
      </p:sp>
      <p:sp>
        <p:nvSpPr>
          <p:cNvPr id="36" name="Arrow: Circular 35">
            <a:extLst>
              <a:ext uri="{FF2B5EF4-FFF2-40B4-BE49-F238E27FC236}">
                <a16:creationId xmlns:a16="http://schemas.microsoft.com/office/drawing/2014/main" id="{C0B4EBAB-8482-4C3B-B420-EFC65853305C}"/>
              </a:ext>
            </a:extLst>
          </p:cNvPr>
          <p:cNvSpPr/>
          <p:nvPr/>
        </p:nvSpPr>
        <p:spPr bwMode="auto">
          <a:xfrm rot="10800000">
            <a:off x="5544766" y="3352800"/>
            <a:ext cx="3282149" cy="2681306"/>
          </a:xfrm>
          <a:prstGeom prst="circularArrow">
            <a:avLst/>
          </a:prstGeom>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style>
          <a:lnRef idx="0">
            <a:schemeClr val="dk1">
              <a:tint val="60000"/>
              <a:hueOff val="0"/>
              <a:satOff val="0"/>
              <a:lumOff val="0"/>
              <a:alphaOff val="0"/>
            </a:schemeClr>
          </a:lnRef>
          <a:fillRef idx="3">
            <a:schemeClr val="dk1">
              <a:tint val="60000"/>
              <a:hueOff val="0"/>
              <a:satOff val="0"/>
              <a:lumOff val="0"/>
              <a:alphaOff val="0"/>
            </a:schemeClr>
          </a:fillRef>
          <a:effectRef idx="2">
            <a:schemeClr val="dk1">
              <a:tint val="60000"/>
              <a:hueOff val="0"/>
              <a:satOff val="0"/>
              <a:lumOff val="0"/>
              <a:alphaOff val="0"/>
            </a:schemeClr>
          </a:effectRef>
          <a:fontRef idx="minor">
            <a:schemeClr val="dk1">
              <a:hueOff val="0"/>
              <a:satOff val="0"/>
              <a:lumOff val="0"/>
              <a:alphaOff val="0"/>
            </a:schemeClr>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dirty="0">
              <a:ln>
                <a:noFill/>
              </a:ln>
              <a:solidFill>
                <a:srgbClr val="000000"/>
              </a:solidFill>
              <a:effectLst/>
              <a:latin typeface="Times" charset="0"/>
              <a:ea typeface="Osaka" charset="0"/>
              <a:cs typeface="Osaka" charset="0"/>
            </a:endParaRPr>
          </a:p>
        </p:txBody>
      </p:sp>
      <p:grpSp>
        <p:nvGrpSpPr>
          <p:cNvPr id="37" name="Group 36">
            <a:extLst>
              <a:ext uri="{FF2B5EF4-FFF2-40B4-BE49-F238E27FC236}">
                <a16:creationId xmlns:a16="http://schemas.microsoft.com/office/drawing/2014/main" id="{79C12577-260D-4D95-8A29-F6A53B58E270}"/>
              </a:ext>
            </a:extLst>
          </p:cNvPr>
          <p:cNvGrpSpPr/>
          <p:nvPr/>
        </p:nvGrpSpPr>
        <p:grpSpPr>
          <a:xfrm>
            <a:off x="2280460" y="3949756"/>
            <a:ext cx="422128" cy="493810"/>
            <a:chOff x="2194842" y="1162794"/>
            <a:chExt cx="422128" cy="493810"/>
          </a:xfrm>
        </p:grpSpPr>
        <p:sp>
          <p:nvSpPr>
            <p:cNvPr id="38" name="Arrow: Right 37">
              <a:extLst>
                <a:ext uri="{FF2B5EF4-FFF2-40B4-BE49-F238E27FC236}">
                  <a16:creationId xmlns:a16="http://schemas.microsoft.com/office/drawing/2014/main" id="{7EDF87D1-B63E-43D7-8DBF-0FC8881CD90E}"/>
                </a:ext>
              </a:extLst>
            </p:cNvPr>
            <p:cNvSpPr/>
            <p:nvPr/>
          </p:nvSpPr>
          <p:spPr>
            <a:xfrm>
              <a:off x="2194842" y="1162794"/>
              <a:ext cx="422128" cy="493810"/>
            </a:xfrm>
            <a:prstGeom prst="rightArrow">
              <a:avLst>
                <a:gd name="adj1" fmla="val 60000"/>
                <a:gd name="adj2" fmla="val 50000"/>
              </a:avLst>
            </a:prstGeom>
          </p:spPr>
          <p:style>
            <a:lnRef idx="0">
              <a:schemeClr val="dk1">
                <a:tint val="60000"/>
                <a:hueOff val="0"/>
                <a:satOff val="0"/>
                <a:lumOff val="0"/>
                <a:alphaOff val="0"/>
              </a:schemeClr>
            </a:lnRef>
            <a:fillRef idx="3">
              <a:schemeClr val="dk1">
                <a:tint val="60000"/>
                <a:hueOff val="0"/>
                <a:satOff val="0"/>
                <a:lumOff val="0"/>
                <a:alphaOff val="0"/>
              </a:schemeClr>
            </a:fillRef>
            <a:effectRef idx="2">
              <a:schemeClr val="dk1">
                <a:tint val="60000"/>
                <a:hueOff val="0"/>
                <a:satOff val="0"/>
                <a:lumOff val="0"/>
                <a:alphaOff val="0"/>
              </a:schemeClr>
            </a:effectRef>
            <a:fontRef idx="minor">
              <a:schemeClr val="dk1">
                <a:hueOff val="0"/>
                <a:satOff val="0"/>
                <a:lumOff val="0"/>
                <a:alphaOff val="0"/>
              </a:schemeClr>
            </a:fontRef>
          </p:style>
        </p:sp>
        <p:sp>
          <p:nvSpPr>
            <p:cNvPr id="39" name="Arrow: Right 4">
              <a:extLst>
                <a:ext uri="{FF2B5EF4-FFF2-40B4-BE49-F238E27FC236}">
                  <a16:creationId xmlns:a16="http://schemas.microsoft.com/office/drawing/2014/main" id="{1A14B950-CF62-44B1-A923-1866EF4CF2DA}"/>
                </a:ext>
              </a:extLst>
            </p:cNvPr>
            <p:cNvSpPr txBox="1"/>
            <p:nvPr/>
          </p:nvSpPr>
          <p:spPr>
            <a:xfrm>
              <a:off x="2194842" y="1261556"/>
              <a:ext cx="295490" cy="296286"/>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zh-CN" altLang="en-US" sz="1900" kern="1200"/>
            </a:p>
          </p:txBody>
        </p:sp>
      </p:grpSp>
      <p:sp>
        <p:nvSpPr>
          <p:cNvPr id="40" name="TextBox 39">
            <a:extLst>
              <a:ext uri="{FF2B5EF4-FFF2-40B4-BE49-F238E27FC236}">
                <a16:creationId xmlns:a16="http://schemas.microsoft.com/office/drawing/2014/main" id="{4915A2C9-2EA2-4C40-B522-6C4C21CB6F0A}"/>
              </a:ext>
            </a:extLst>
          </p:cNvPr>
          <p:cNvSpPr txBox="1"/>
          <p:nvPr/>
        </p:nvSpPr>
        <p:spPr>
          <a:xfrm>
            <a:off x="5590602" y="5932813"/>
            <a:ext cx="3282149" cy="400110"/>
          </a:xfrm>
          <a:prstGeom prst="rect">
            <a:avLst/>
          </a:prstGeom>
          <a:noFill/>
        </p:spPr>
        <p:txBody>
          <a:bodyPr wrap="square" rtlCol="0">
            <a:spAutoFit/>
          </a:bodyPr>
          <a:lstStyle/>
          <a:p>
            <a:r>
              <a:rPr lang="en-US" altLang="zh-CN" sz="2000" dirty="0">
                <a:latin typeface="+mn-lt"/>
              </a:rPr>
              <a:t>Solving partitions iteratively</a:t>
            </a:r>
            <a:endParaRPr lang="zh-CN" altLang="en-US" sz="2000" dirty="0">
              <a:latin typeface="+mn-lt"/>
            </a:endParaRPr>
          </a:p>
        </p:txBody>
      </p:sp>
    </p:spTree>
    <p:extLst>
      <p:ext uri="{BB962C8B-B14F-4D97-AF65-F5344CB8AC3E}">
        <p14:creationId xmlns:p14="http://schemas.microsoft.com/office/powerpoint/2010/main" val="3828491090"/>
      </p:ext>
    </p:extLst>
  </p:cSld>
  <p:clrMapOvr>
    <a:masterClrMapping/>
  </p:clrMapOvr>
  <mc:AlternateContent xmlns:mc="http://schemas.openxmlformats.org/markup-compatibility/2006" xmlns:p14="http://schemas.microsoft.com/office/powerpoint/2010/main">
    <mc:Choice Requires="p14">
      <p:transition spd="slow" p14:dur="2000" advTm="52538"/>
    </mc:Choice>
    <mc:Fallback xmlns="">
      <p:transition spd="slow" advTm="52538"/>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8599EF-0A2C-47D3-8150-9EC689BAFBA1}"/>
              </a:ext>
            </a:extLst>
          </p:cNvPr>
          <p:cNvSpPr>
            <a:spLocks noGrp="1"/>
          </p:cNvSpPr>
          <p:nvPr>
            <p:ph type="title"/>
          </p:nvPr>
        </p:nvSpPr>
        <p:spPr/>
        <p:txBody>
          <a:bodyPr/>
          <a:lstStyle/>
          <a:p>
            <a:pPr algn="l"/>
            <a:r>
              <a:rPr lang="en-US" altLang="zh-CN" dirty="0"/>
              <a:t>RQ1: </a:t>
            </a:r>
            <a:r>
              <a:rPr lang="en-US" altLang="zh-CN" i="1" dirty="0"/>
              <a:t>How useful is our extension for modeling different types of problems? </a:t>
            </a:r>
            <a:endParaRPr lang="zh-CN" altLang="en-US" dirty="0"/>
          </a:p>
        </p:txBody>
      </p:sp>
      <p:sp>
        <p:nvSpPr>
          <p:cNvPr id="3" name="Content Placeholder 2">
            <a:extLst>
              <a:ext uri="{FF2B5EF4-FFF2-40B4-BE49-F238E27FC236}">
                <a16:creationId xmlns:a16="http://schemas.microsoft.com/office/drawing/2014/main" id="{A2875E05-D093-4F12-9DC5-C3E6F77D19B8}"/>
              </a:ext>
            </a:extLst>
          </p:cNvPr>
          <p:cNvSpPr>
            <a:spLocks noGrp="1"/>
          </p:cNvSpPr>
          <p:nvPr>
            <p:ph idx="1"/>
          </p:nvPr>
        </p:nvSpPr>
        <p:spPr>
          <a:xfrm>
            <a:off x="914400" y="1981200"/>
            <a:ext cx="10363200" cy="4300538"/>
          </a:xfrm>
        </p:spPr>
        <p:txBody>
          <a:bodyPr/>
          <a:lstStyle/>
          <a:p>
            <a:r>
              <a:rPr lang="en-US" altLang="zh-CN" sz="2400" dirty="0"/>
              <a:t>Applied our extension to 5 case studies:</a:t>
            </a:r>
          </a:p>
          <a:p>
            <a:pPr lvl="1"/>
            <a:r>
              <a:rPr lang="en-US" altLang="zh-CN" sz="2000" dirty="0"/>
              <a:t>Course Scheduling </a:t>
            </a:r>
            <a:r>
              <a:rPr lang="en-US" altLang="zh-CN" sz="1600" dirty="0"/>
              <a:t>(scheduling)</a:t>
            </a:r>
          </a:p>
          <a:p>
            <a:pPr lvl="1"/>
            <a:r>
              <a:rPr lang="en-US" altLang="zh-CN" sz="2000" dirty="0" err="1"/>
              <a:t>CheckMate</a:t>
            </a:r>
            <a:r>
              <a:rPr lang="en-US" altLang="zh-CN" sz="2000" dirty="0"/>
              <a:t> </a:t>
            </a:r>
            <a:r>
              <a:rPr lang="en-US" altLang="zh-CN" sz="1600" dirty="0"/>
              <a:t>(hardware security)</a:t>
            </a:r>
          </a:p>
          <a:p>
            <a:pPr lvl="1"/>
            <a:r>
              <a:rPr lang="en-US" altLang="zh-CN" sz="2000" dirty="0"/>
              <a:t>Graceful Degradation </a:t>
            </a:r>
            <a:r>
              <a:rPr lang="en-US" altLang="zh-CN" sz="1600" dirty="0"/>
              <a:t>(software security)</a:t>
            </a:r>
          </a:p>
          <a:p>
            <a:pPr lvl="1"/>
            <a:r>
              <a:rPr lang="en-US" altLang="zh-CN" sz="2000" dirty="0"/>
              <a:t>Wedding Seating Problem </a:t>
            </a:r>
            <a:r>
              <a:rPr lang="en-US" altLang="zh-CN" sz="1600" dirty="0"/>
              <a:t>(scheduling)</a:t>
            </a:r>
          </a:p>
          <a:p>
            <a:pPr lvl="1"/>
            <a:r>
              <a:rPr lang="en-US" altLang="zh-CN" sz="2000" dirty="0"/>
              <a:t>Single Machine Scheduling </a:t>
            </a:r>
            <a:r>
              <a:rPr lang="en-US" altLang="zh-CN" sz="1600" dirty="0"/>
              <a:t>(OS task scheduling)</a:t>
            </a:r>
          </a:p>
          <a:p>
            <a:pPr>
              <a:spcBef>
                <a:spcPts val="1200"/>
              </a:spcBef>
            </a:pPr>
            <a:r>
              <a:rPr lang="en-US" altLang="zh-CN" sz="2400" dirty="0"/>
              <a:t>Scalability:</a:t>
            </a:r>
          </a:p>
          <a:p>
            <a:pPr lvl="1"/>
            <a:r>
              <a:rPr lang="en-US" altLang="zh-CN" sz="2000" dirty="0"/>
              <a:t>Alloy spec size: 50 LOC ~ 1,109 LOC</a:t>
            </a:r>
          </a:p>
          <a:p>
            <a:pPr lvl="1"/>
            <a:r>
              <a:rPr lang="en-US" altLang="zh-CN" sz="2000" dirty="0" err="1"/>
              <a:t>MaxSAT</a:t>
            </a:r>
            <a:r>
              <a:rPr lang="en-US" altLang="zh-CN" sz="2000" dirty="0"/>
              <a:t> formula size:</a:t>
            </a:r>
          </a:p>
          <a:p>
            <a:pPr lvl="2"/>
            <a:r>
              <a:rPr lang="en-US" altLang="zh-CN" sz="1800" dirty="0"/>
              <a:t>Variables: 2,236 ~ 24,583,678;	Clauses: 6,921 ~ 43,729,378</a:t>
            </a:r>
          </a:p>
          <a:p>
            <a:pPr lvl="1"/>
            <a:r>
              <a:rPr lang="en-US" altLang="zh-CN" sz="2200" dirty="0"/>
              <a:t>Solved within 30min timeout</a:t>
            </a:r>
            <a:endParaRPr lang="zh-CN" altLang="en-US" sz="2200" dirty="0"/>
          </a:p>
        </p:txBody>
      </p:sp>
      <p:sp>
        <p:nvSpPr>
          <p:cNvPr id="4" name="Slide Number Placeholder 3">
            <a:extLst>
              <a:ext uri="{FF2B5EF4-FFF2-40B4-BE49-F238E27FC236}">
                <a16:creationId xmlns:a16="http://schemas.microsoft.com/office/drawing/2014/main" id="{3E96EC26-CD4E-4929-B801-91C4E39FE079}"/>
              </a:ext>
            </a:extLst>
          </p:cNvPr>
          <p:cNvSpPr>
            <a:spLocks noGrp="1"/>
          </p:cNvSpPr>
          <p:nvPr>
            <p:ph type="sldNum" sz="quarter" idx="10"/>
          </p:nvPr>
        </p:nvSpPr>
        <p:spPr/>
        <p:txBody>
          <a:bodyPr/>
          <a:lstStyle/>
          <a:p>
            <a:pPr>
              <a:defRPr/>
            </a:pPr>
            <a:fld id="{D6AE6842-3F2B-4599-81F2-1B4A8C42B1D6}" type="slidenum">
              <a:rPr lang="zh-CN" altLang="en-US" smtClean="0"/>
              <a:pPr>
                <a:defRPr/>
              </a:pPr>
              <a:t>17</a:t>
            </a:fld>
            <a:endParaRPr lang="zh-CN" altLang="en-US" dirty="0"/>
          </a:p>
        </p:txBody>
      </p:sp>
    </p:spTree>
    <p:extLst>
      <p:ext uri="{BB962C8B-B14F-4D97-AF65-F5344CB8AC3E}">
        <p14:creationId xmlns:p14="http://schemas.microsoft.com/office/powerpoint/2010/main" val="2538707379"/>
      </p:ext>
    </p:extLst>
  </p:cSld>
  <p:clrMapOvr>
    <a:masterClrMapping/>
  </p:clrMapOvr>
  <mc:AlternateContent xmlns:mc="http://schemas.openxmlformats.org/markup-compatibility/2006" xmlns:p14="http://schemas.microsoft.com/office/powerpoint/2010/main">
    <mc:Choice Requires="p14">
      <p:transition spd="slow" p14:dur="2000" advTm="28438"/>
    </mc:Choice>
    <mc:Fallback xmlns="">
      <p:transition spd="slow" advTm="28438"/>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827438-852D-46C4-9923-F07E192BB0F1}"/>
              </a:ext>
            </a:extLst>
          </p:cNvPr>
          <p:cNvSpPr>
            <a:spLocks noGrp="1"/>
          </p:cNvSpPr>
          <p:nvPr>
            <p:ph type="title"/>
          </p:nvPr>
        </p:nvSpPr>
        <p:spPr>
          <a:xfrm>
            <a:off x="914400" y="609600"/>
            <a:ext cx="10363200" cy="1752600"/>
          </a:xfrm>
        </p:spPr>
        <p:txBody>
          <a:bodyPr/>
          <a:lstStyle/>
          <a:p>
            <a:pPr algn="l"/>
            <a:r>
              <a:rPr lang="en-US" altLang="zh-CN" dirty="0"/>
              <a:t>RQ2: </a:t>
            </a:r>
            <a:r>
              <a:rPr lang="en-US" altLang="zh-CN" i="1" dirty="0"/>
              <a:t>Is spec-based partitioning more efficient than no-partitioning and auto-partitioning? </a:t>
            </a:r>
            <a:endParaRPr lang="zh-CN" altLang="en-US" dirty="0"/>
          </a:p>
        </p:txBody>
      </p:sp>
      <p:sp>
        <p:nvSpPr>
          <p:cNvPr id="3" name="Content Placeholder 2">
            <a:extLst>
              <a:ext uri="{FF2B5EF4-FFF2-40B4-BE49-F238E27FC236}">
                <a16:creationId xmlns:a16="http://schemas.microsoft.com/office/drawing/2014/main" id="{6AD3FE3E-8577-40EF-821B-D09BA8C4ECB6}"/>
              </a:ext>
            </a:extLst>
          </p:cNvPr>
          <p:cNvSpPr>
            <a:spLocks noGrp="1"/>
          </p:cNvSpPr>
          <p:nvPr>
            <p:ph idx="1"/>
          </p:nvPr>
        </p:nvSpPr>
        <p:spPr>
          <a:xfrm>
            <a:off x="914400" y="2667000"/>
            <a:ext cx="10363200" cy="3352800"/>
          </a:xfrm>
        </p:spPr>
        <p:txBody>
          <a:bodyPr/>
          <a:lstStyle/>
          <a:p>
            <a:r>
              <a:rPr lang="en-US" altLang="zh-CN" dirty="0"/>
              <a:t>Auto-partitioning: graph-based clustering.</a:t>
            </a:r>
          </a:p>
          <a:p>
            <a:r>
              <a:rPr lang="en-US" altLang="zh-CN" dirty="0"/>
              <a:t>Spec-based is often better than no or auto-partitioning.</a:t>
            </a:r>
            <a:endParaRPr lang="zh-CN" altLang="en-US" dirty="0"/>
          </a:p>
        </p:txBody>
      </p:sp>
      <p:sp>
        <p:nvSpPr>
          <p:cNvPr id="4" name="Slide Number Placeholder 3">
            <a:extLst>
              <a:ext uri="{FF2B5EF4-FFF2-40B4-BE49-F238E27FC236}">
                <a16:creationId xmlns:a16="http://schemas.microsoft.com/office/drawing/2014/main" id="{7B780C29-31E5-4F5E-A3F7-D2D0A2A6DC85}"/>
              </a:ext>
            </a:extLst>
          </p:cNvPr>
          <p:cNvSpPr>
            <a:spLocks noGrp="1"/>
          </p:cNvSpPr>
          <p:nvPr>
            <p:ph type="sldNum" sz="quarter" idx="10"/>
          </p:nvPr>
        </p:nvSpPr>
        <p:spPr/>
        <p:txBody>
          <a:bodyPr/>
          <a:lstStyle/>
          <a:p>
            <a:pPr>
              <a:defRPr/>
            </a:pPr>
            <a:fld id="{D6AE6842-3F2B-4599-81F2-1B4A8C42B1D6}" type="slidenum">
              <a:rPr lang="zh-CN" altLang="en-US" smtClean="0"/>
              <a:pPr>
                <a:defRPr/>
              </a:pPr>
              <a:t>18</a:t>
            </a:fld>
            <a:endParaRPr lang="zh-CN" altLang="en-US" dirty="0"/>
          </a:p>
        </p:txBody>
      </p:sp>
    </p:spTree>
    <p:extLst>
      <p:ext uri="{BB962C8B-B14F-4D97-AF65-F5344CB8AC3E}">
        <p14:creationId xmlns:p14="http://schemas.microsoft.com/office/powerpoint/2010/main" val="2602372588"/>
      </p:ext>
    </p:extLst>
  </p:cSld>
  <p:clrMapOvr>
    <a:masterClrMapping/>
  </p:clrMapOvr>
  <mc:AlternateContent xmlns:mc="http://schemas.openxmlformats.org/markup-compatibility/2006" xmlns:p14="http://schemas.microsoft.com/office/powerpoint/2010/main">
    <mc:Choice Requires="p14">
      <p:transition spd="slow" p14:dur="2000" advTm="30408"/>
    </mc:Choice>
    <mc:Fallback xmlns="">
      <p:transition spd="slow" advTm="30408"/>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B61BB8-51D3-471C-B713-259D84624EA6}"/>
              </a:ext>
            </a:extLst>
          </p:cNvPr>
          <p:cNvSpPr>
            <a:spLocks noGrp="1"/>
          </p:cNvSpPr>
          <p:nvPr>
            <p:ph type="title"/>
          </p:nvPr>
        </p:nvSpPr>
        <p:spPr/>
        <p:txBody>
          <a:bodyPr/>
          <a:lstStyle/>
          <a:p>
            <a:pPr algn="l"/>
            <a:r>
              <a:rPr lang="en-US" altLang="zh-CN" dirty="0"/>
              <a:t>RQ3: </a:t>
            </a:r>
            <a:r>
              <a:rPr lang="en-US" altLang="zh-CN" i="1" dirty="0"/>
              <a:t>Is our extension more efficient than Alloy* for generating optimal solutions? </a:t>
            </a:r>
            <a:endParaRPr lang="zh-CN" alt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6BEA3D9-9F13-45A9-A8E5-C95030CB1675}"/>
                  </a:ext>
                </a:extLst>
              </p:cNvPr>
              <p:cNvSpPr>
                <a:spLocks noGrp="1"/>
              </p:cNvSpPr>
              <p:nvPr>
                <p:ph idx="1"/>
              </p:nvPr>
            </p:nvSpPr>
            <p:spPr>
              <a:xfrm>
                <a:off x="914400" y="2057400"/>
                <a:ext cx="10363200" cy="3962400"/>
              </a:xfrm>
            </p:spPr>
            <p:txBody>
              <a:bodyPr/>
              <a:lstStyle/>
              <a:p>
                <a:r>
                  <a:rPr lang="en-US" altLang="zh-CN" dirty="0"/>
                  <a:t>Alloy*</a:t>
                </a:r>
                <a:r>
                  <a:rPr lang="en-US" altLang="zh-CN" baseline="30000" dirty="0"/>
                  <a:t>1</a:t>
                </a:r>
                <a:r>
                  <a:rPr lang="en-US" altLang="zh-CN" dirty="0"/>
                  <a:t>: a general-purpose higher-order solver.</a:t>
                </a:r>
              </a:p>
              <a:p>
                <a:r>
                  <a:rPr lang="en-US" altLang="zh-CN" dirty="0"/>
                  <a:t>Alloy* can model </a:t>
                </a:r>
                <a14:m>
                  <m:oMath xmlns:m="http://schemas.openxmlformats.org/officeDocument/2006/math">
                    <m:r>
                      <a:rPr lang="en-US" altLang="zh-CN" i="1" dirty="0" smtClean="0">
                        <a:latin typeface="Cambria Math" panose="02040503050406030204" pitchFamily="18" charset="0"/>
                      </a:rPr>
                      <m:t>𝑚𝑎𝑥𝑠𝑜𝑚𝑒</m:t>
                    </m:r>
                    <m:r>
                      <a:rPr lang="en-US" altLang="zh-CN" i="1" dirty="0" smtClean="0">
                        <a:latin typeface="Cambria Math" panose="02040503050406030204" pitchFamily="18" charset="0"/>
                      </a:rPr>
                      <m:t>/</m:t>
                    </m:r>
                    <m:r>
                      <a:rPr lang="en-US" altLang="zh-CN" i="1" dirty="0" err="1" smtClean="0">
                        <a:latin typeface="Cambria Math" panose="02040503050406030204" pitchFamily="18" charset="0"/>
                      </a:rPr>
                      <m:t>𝑚𝑖𝑛𝑠𝑜𝑚𝑒</m:t>
                    </m:r>
                    <m:r>
                      <a:rPr lang="en-US" altLang="zh-CN" i="1" dirty="0" smtClean="0">
                        <a:latin typeface="Cambria Math" panose="02040503050406030204" pitchFamily="18" charset="0"/>
                      </a:rPr>
                      <m:t> </m:t>
                    </m:r>
                  </m:oMath>
                </a14:m>
                <a:r>
                  <a:rPr lang="en-US" altLang="zh-CN" dirty="0"/>
                  <a:t>by using higher-order quantifiers.</a:t>
                </a:r>
              </a:p>
              <a:p>
                <a:r>
                  <a:rPr lang="en-US" altLang="zh-CN" dirty="0" err="1"/>
                  <a:t>AlloyMax</a:t>
                </a:r>
                <a:r>
                  <a:rPr lang="en-US" altLang="zh-CN" dirty="0"/>
                  <a:t> outperforms Alloy*.</a:t>
                </a:r>
              </a:p>
            </p:txBody>
          </p:sp>
        </mc:Choice>
        <mc:Fallback xmlns="">
          <p:sp>
            <p:nvSpPr>
              <p:cNvPr id="3" name="Content Placeholder 2">
                <a:extLst>
                  <a:ext uri="{FF2B5EF4-FFF2-40B4-BE49-F238E27FC236}">
                    <a16:creationId xmlns:a16="http://schemas.microsoft.com/office/drawing/2014/main" id="{86BEA3D9-9F13-45A9-A8E5-C95030CB1675}"/>
                  </a:ext>
                </a:extLst>
              </p:cNvPr>
              <p:cNvSpPr>
                <a:spLocks noGrp="1" noRot="1" noChangeAspect="1" noMove="1" noResize="1" noEditPoints="1" noAdjustHandles="1" noChangeArrowheads="1" noChangeShapeType="1" noTextEdit="1"/>
              </p:cNvSpPr>
              <p:nvPr>
                <p:ph idx="1"/>
              </p:nvPr>
            </p:nvSpPr>
            <p:spPr>
              <a:xfrm>
                <a:off x="914400" y="2057400"/>
                <a:ext cx="10363200" cy="3962400"/>
              </a:xfrm>
              <a:blipFill>
                <a:blip r:embed="rId5"/>
                <a:stretch>
                  <a:fillRect l="-1294" t="-2000" r="-235"/>
                </a:stretch>
              </a:blipFill>
            </p:spPr>
            <p:txBody>
              <a:bodyPr/>
              <a:lstStyle/>
              <a:p>
                <a:r>
                  <a:rPr lang="zh-CN" altLang="en-US">
                    <a:noFill/>
                  </a:rPr>
                  <a:t> </a:t>
                </a:r>
              </a:p>
            </p:txBody>
          </p:sp>
        </mc:Fallback>
      </mc:AlternateContent>
      <p:sp>
        <p:nvSpPr>
          <p:cNvPr id="4" name="Slide Number Placeholder 3">
            <a:extLst>
              <a:ext uri="{FF2B5EF4-FFF2-40B4-BE49-F238E27FC236}">
                <a16:creationId xmlns:a16="http://schemas.microsoft.com/office/drawing/2014/main" id="{3BAB5606-08A2-4A58-B753-2149ECAFCF6F}"/>
              </a:ext>
            </a:extLst>
          </p:cNvPr>
          <p:cNvSpPr>
            <a:spLocks noGrp="1"/>
          </p:cNvSpPr>
          <p:nvPr>
            <p:ph type="sldNum" sz="quarter" idx="10"/>
          </p:nvPr>
        </p:nvSpPr>
        <p:spPr/>
        <p:txBody>
          <a:bodyPr/>
          <a:lstStyle/>
          <a:p>
            <a:pPr>
              <a:defRPr/>
            </a:pPr>
            <a:fld id="{D6AE6842-3F2B-4599-81F2-1B4A8C42B1D6}" type="slidenum">
              <a:rPr lang="zh-CN" altLang="en-US" smtClean="0"/>
              <a:pPr>
                <a:defRPr/>
              </a:pPr>
              <a:t>19</a:t>
            </a:fld>
            <a:endParaRPr lang="zh-CN" altLang="en-US" dirty="0"/>
          </a:p>
        </p:txBody>
      </p:sp>
      <p:sp>
        <p:nvSpPr>
          <p:cNvPr id="5" name="TextBox 4">
            <a:extLst>
              <a:ext uri="{FF2B5EF4-FFF2-40B4-BE49-F238E27FC236}">
                <a16:creationId xmlns:a16="http://schemas.microsoft.com/office/drawing/2014/main" id="{DD14DCD3-77EF-4112-A784-5D75115DC546}"/>
              </a:ext>
            </a:extLst>
          </p:cNvPr>
          <p:cNvSpPr txBox="1"/>
          <p:nvPr/>
        </p:nvSpPr>
        <p:spPr>
          <a:xfrm>
            <a:off x="920148" y="5479574"/>
            <a:ext cx="9677400" cy="738664"/>
          </a:xfrm>
          <a:prstGeom prst="rect">
            <a:avLst/>
          </a:prstGeom>
          <a:noFill/>
        </p:spPr>
        <p:txBody>
          <a:bodyPr wrap="square" rtlCol="0">
            <a:spAutoFit/>
          </a:bodyPr>
          <a:lstStyle/>
          <a:p>
            <a:pPr algn="l"/>
            <a:r>
              <a:rPr lang="en-US" altLang="zh-CN" sz="1400" dirty="0">
                <a:solidFill>
                  <a:srgbClr val="000000"/>
                </a:solidFill>
                <a:latin typeface="LinLibertineT"/>
              </a:rPr>
              <a:t>[1] </a:t>
            </a:r>
            <a:r>
              <a:rPr lang="en-US" altLang="zh-CN" sz="1400" b="0" i="0" u="none" strike="noStrike" baseline="0" dirty="0">
                <a:solidFill>
                  <a:srgbClr val="000000"/>
                </a:solidFill>
                <a:latin typeface="LinLibertineT"/>
              </a:rPr>
              <a:t>Aleksandar Milicevic, Joseph P. Near, Eunsuk Kang, and Daniel Jackson. 2015. Alloy*: A General-Purpose Higher-Order Relational Constraint Solver. In </a:t>
            </a:r>
            <a:r>
              <a:rPr lang="en-US" altLang="zh-CN" sz="1400" b="0" i="0" u="none" strike="noStrike" baseline="0" dirty="0">
                <a:solidFill>
                  <a:srgbClr val="000000"/>
                </a:solidFill>
                <a:latin typeface="LinLibertineTI"/>
              </a:rPr>
              <a:t>2015 IEEE/ACM 37th IEEE International Conference on Software Engineering</a:t>
            </a:r>
            <a:r>
              <a:rPr lang="en-US" altLang="zh-CN" sz="1400" b="0" i="0" u="none" strike="noStrike" baseline="0" dirty="0">
                <a:solidFill>
                  <a:srgbClr val="000000"/>
                </a:solidFill>
                <a:latin typeface="LinLibertineT"/>
              </a:rPr>
              <a:t>, Vol. 1. 609–619. </a:t>
            </a:r>
            <a:r>
              <a:rPr lang="en-US" altLang="zh-CN" sz="1400" b="0" i="0" u="none" strike="noStrike" baseline="0" dirty="0">
                <a:solidFill>
                  <a:srgbClr val="0036CA"/>
                </a:solidFill>
                <a:latin typeface="LinLibertineT"/>
              </a:rPr>
              <a:t>https://doi.org/10.1109/ICSE.2015.77</a:t>
            </a:r>
            <a:endParaRPr lang="zh-CN" altLang="en-US" sz="1800" dirty="0"/>
          </a:p>
        </p:txBody>
      </p:sp>
    </p:spTree>
    <p:extLst>
      <p:ext uri="{BB962C8B-B14F-4D97-AF65-F5344CB8AC3E}">
        <p14:creationId xmlns:p14="http://schemas.microsoft.com/office/powerpoint/2010/main" val="505279043"/>
      </p:ext>
    </p:extLst>
  </p:cSld>
  <p:clrMapOvr>
    <a:masterClrMapping/>
  </p:clrMapOvr>
  <mc:AlternateContent xmlns:mc="http://schemas.openxmlformats.org/markup-compatibility/2006" xmlns:p14="http://schemas.microsoft.com/office/powerpoint/2010/main">
    <mc:Choice Requires="p14">
      <p:transition spd="slow" p14:dur="2000" advTm="44269"/>
    </mc:Choice>
    <mc:Fallback xmlns="">
      <p:transition spd="slow" advTm="44269"/>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a:extLst>
              <a:ext uri="{FF2B5EF4-FFF2-40B4-BE49-F238E27FC236}">
                <a16:creationId xmlns:a16="http://schemas.microsoft.com/office/drawing/2014/main" id="{FF092994-9DDA-448E-B78F-BF2CADE743EF}"/>
              </a:ext>
            </a:extLst>
          </p:cNvPr>
          <p:cNvSpPr>
            <a:spLocks noGrp="1" noChangeArrowheads="1"/>
          </p:cNvSpPr>
          <p:nvPr>
            <p:ph type="title"/>
          </p:nvPr>
        </p:nvSpPr>
        <p:spPr/>
        <p:txBody>
          <a:bodyPr/>
          <a:lstStyle/>
          <a:p>
            <a:pPr algn="l"/>
            <a:r>
              <a:rPr lang="en-US" altLang="zh-CN" dirty="0"/>
              <a:t>What is Alloy?</a:t>
            </a:r>
            <a:endParaRPr lang="zh-CN" altLang="en-US" dirty="0"/>
          </a:p>
        </p:txBody>
      </p:sp>
      <p:sp>
        <p:nvSpPr>
          <p:cNvPr id="8195" name="Content Placeholder 2">
            <a:extLst>
              <a:ext uri="{FF2B5EF4-FFF2-40B4-BE49-F238E27FC236}">
                <a16:creationId xmlns:a16="http://schemas.microsoft.com/office/drawing/2014/main" id="{B3BF63D3-FB3A-4926-9B2F-02BA2EF5E261}"/>
              </a:ext>
            </a:extLst>
          </p:cNvPr>
          <p:cNvSpPr>
            <a:spLocks noGrp="1" noChangeArrowheads="1"/>
          </p:cNvSpPr>
          <p:nvPr>
            <p:ph idx="1"/>
          </p:nvPr>
        </p:nvSpPr>
        <p:spPr/>
        <p:txBody>
          <a:bodyPr/>
          <a:lstStyle/>
          <a:p>
            <a:r>
              <a:rPr lang="en-US" altLang="zh-CN" sz="2400" dirty="0"/>
              <a:t>Alloy: a first-order relational logic modeling language and analyzer.</a:t>
            </a:r>
          </a:p>
          <a:p>
            <a:r>
              <a:rPr lang="en-US" altLang="zh-CN" sz="2400" dirty="0"/>
              <a:t>Use cases:</a:t>
            </a:r>
          </a:p>
          <a:p>
            <a:pPr lvl="1"/>
            <a:r>
              <a:rPr lang="en-US" altLang="zh-CN" sz="2000" i="1" dirty="0"/>
              <a:t>Design Analysis</a:t>
            </a:r>
            <a:r>
              <a:rPr lang="en-US" altLang="zh-CN" sz="2000" dirty="0"/>
              <a:t>: assert the behaviors of a system satisfy some property.</a:t>
            </a:r>
          </a:p>
          <a:p>
            <a:pPr lvl="1"/>
            <a:r>
              <a:rPr lang="en-US" altLang="zh-CN" sz="2000" i="1" dirty="0"/>
              <a:t>Model generation</a:t>
            </a:r>
            <a:r>
              <a:rPr lang="en-US" altLang="zh-CN" sz="2000" dirty="0"/>
              <a:t>: generate a model satisfying some constraints.</a:t>
            </a:r>
          </a:p>
          <a:p>
            <a:r>
              <a:rPr lang="en-US" altLang="zh-CN" sz="2400" dirty="0"/>
              <a:t>Workflow:</a:t>
            </a:r>
          </a:p>
        </p:txBody>
      </p:sp>
      <p:sp>
        <p:nvSpPr>
          <p:cNvPr id="4" name="Slide Number Placeholder 3">
            <a:extLst>
              <a:ext uri="{FF2B5EF4-FFF2-40B4-BE49-F238E27FC236}">
                <a16:creationId xmlns:a16="http://schemas.microsoft.com/office/drawing/2014/main" id="{D1CD2D5A-14A0-40E9-B27B-21936B8BC32B}"/>
              </a:ext>
            </a:extLst>
          </p:cNvPr>
          <p:cNvSpPr>
            <a:spLocks noGrp="1"/>
          </p:cNvSpPr>
          <p:nvPr>
            <p:ph type="sldNum" sz="quarter" idx="10"/>
          </p:nvPr>
        </p:nvSpPr>
        <p:spPr/>
        <p:txBody>
          <a:bodyPr/>
          <a:lstStyle/>
          <a:p>
            <a:pPr>
              <a:defRPr/>
            </a:pPr>
            <a:fld id="{1F533522-CFA4-4FAD-A7FC-028DE44C8DE4}" type="slidenum">
              <a:rPr lang="zh-CN" altLang="en-US"/>
              <a:pPr>
                <a:defRPr/>
              </a:pPr>
              <a:t>2</a:t>
            </a:fld>
            <a:endParaRPr lang="zh-CN" altLang="en-US" dirty="0"/>
          </a:p>
        </p:txBody>
      </p:sp>
      <mc:AlternateContent xmlns:mc="http://schemas.openxmlformats.org/markup-compatibility/2006" xmlns:a14="http://schemas.microsoft.com/office/drawing/2010/main">
        <mc:Choice Requires="a14">
          <p:graphicFrame>
            <p:nvGraphicFramePr>
              <p:cNvPr id="2" name="Diagram 1">
                <a:extLst>
                  <a:ext uri="{FF2B5EF4-FFF2-40B4-BE49-F238E27FC236}">
                    <a16:creationId xmlns:a16="http://schemas.microsoft.com/office/drawing/2014/main" id="{1431821C-58A9-4092-A7F3-3BCA4F6AB9A1}"/>
                  </a:ext>
                </a:extLst>
              </p:cNvPr>
              <p:cNvGraphicFramePr/>
              <p:nvPr>
                <p:extLst>
                  <p:ext uri="{D42A27DB-BD31-4B8C-83A1-F6EECF244321}">
                    <p14:modId xmlns:p14="http://schemas.microsoft.com/office/powerpoint/2010/main" val="2568084183"/>
                  </p:ext>
                </p:extLst>
              </p:nvPr>
            </p:nvGraphicFramePr>
            <p:xfrm>
              <a:off x="2032000" y="3910339"/>
              <a:ext cx="8128000" cy="2099733"/>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mc:Choice>
        <mc:Fallback xmlns="">
          <p:graphicFrame>
            <p:nvGraphicFramePr>
              <p:cNvPr id="2" name="Diagram 1">
                <a:extLst>
                  <a:ext uri="{FF2B5EF4-FFF2-40B4-BE49-F238E27FC236}">
                    <a16:creationId xmlns:a16="http://schemas.microsoft.com/office/drawing/2014/main" id="{1431821C-58A9-4092-A7F3-3BCA4F6AB9A1}"/>
                  </a:ext>
                </a:extLst>
              </p:cNvPr>
              <p:cNvGraphicFramePr/>
              <p:nvPr>
                <p:extLst>
                  <p:ext uri="{D42A27DB-BD31-4B8C-83A1-F6EECF244321}">
                    <p14:modId xmlns:p14="http://schemas.microsoft.com/office/powerpoint/2010/main" val="2568084183"/>
                  </p:ext>
                </p:extLst>
              </p:nvPr>
            </p:nvGraphicFramePr>
            <p:xfrm>
              <a:off x="2032000" y="3910339"/>
              <a:ext cx="8128000" cy="2099733"/>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mc:Fallback>
      </mc:AlternateContent>
      <p:pic>
        <p:nvPicPr>
          <p:cNvPr id="6" name="Audio 5">
            <a:hlinkClick r:id="" action="ppaction://media"/>
            <a:extLst>
              <a:ext uri="{FF2B5EF4-FFF2-40B4-BE49-F238E27FC236}">
                <a16:creationId xmlns:a16="http://schemas.microsoft.com/office/drawing/2014/main" id="{C18F9C48-2FE5-4470-8349-88B684FD9334}"/>
              </a:ext>
            </a:extLst>
          </p:cNvPr>
          <p:cNvPicPr>
            <a:picLocks noChangeAspect="1"/>
          </p:cNvPicPr>
          <p:nvPr>
            <a:audioFile r:link="rId2"/>
            <p:extLst>
              <p:ext uri="{DAA4B4D4-6D71-4841-9C94-3DE7FCFB9230}">
                <p14:media xmlns:p14="http://schemas.microsoft.com/office/powerpoint/2010/main" r:embed="rId1"/>
              </p:ext>
            </p:extLst>
          </p:nvPr>
        </p:nvPicPr>
        <p:blipFill>
          <a:blip r:embed="rId14"/>
          <a:stretch>
            <a:fillRect/>
          </a:stretch>
        </p:blipFill>
        <p:spPr>
          <a:xfrm>
            <a:off x="11552238" y="6218238"/>
            <a:ext cx="487362" cy="48736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4519"/>
    </mc:Choice>
    <mc:Fallback xmlns="">
      <p:transition spd="slow" advTm="3451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Graphical user interface, text&#10;&#10;Description automatically generated">
            <a:extLst>
              <a:ext uri="{FF2B5EF4-FFF2-40B4-BE49-F238E27FC236}">
                <a16:creationId xmlns:a16="http://schemas.microsoft.com/office/drawing/2014/main" id="{3971D250-729E-4999-B478-5133D8917A68}"/>
              </a:ext>
            </a:extLst>
          </p:cNvPr>
          <p:cNvPicPr>
            <a:picLocks noChangeAspect="1"/>
          </p:cNvPicPr>
          <p:nvPr/>
        </p:nvPicPr>
        <p:blipFill>
          <a:blip r:embed="rId6"/>
          <a:stretch>
            <a:fillRect/>
          </a:stretch>
        </p:blipFill>
        <p:spPr>
          <a:xfrm>
            <a:off x="685800" y="986425"/>
            <a:ext cx="10820400" cy="5779609"/>
          </a:xfrm>
          <a:prstGeom prst="rect">
            <a:avLst/>
          </a:prstGeom>
        </p:spPr>
      </p:pic>
      <p:sp>
        <p:nvSpPr>
          <p:cNvPr id="2" name="Title 1">
            <a:extLst>
              <a:ext uri="{FF2B5EF4-FFF2-40B4-BE49-F238E27FC236}">
                <a16:creationId xmlns:a16="http://schemas.microsoft.com/office/drawing/2014/main" id="{02BAC946-8871-43A7-8D7B-370DB6DB97AC}"/>
              </a:ext>
            </a:extLst>
          </p:cNvPr>
          <p:cNvSpPr>
            <a:spLocks noGrp="1"/>
          </p:cNvSpPr>
          <p:nvPr>
            <p:ph type="title"/>
          </p:nvPr>
        </p:nvSpPr>
        <p:spPr>
          <a:xfrm>
            <a:off x="533400" y="76200"/>
            <a:ext cx="10363200" cy="1143000"/>
          </a:xfrm>
        </p:spPr>
        <p:txBody>
          <a:bodyPr/>
          <a:lstStyle/>
          <a:p>
            <a:r>
              <a:rPr lang="en-US" altLang="zh-CN" dirty="0"/>
              <a:t>GitHub: </a:t>
            </a:r>
            <a:r>
              <a:rPr lang="en-US" altLang="zh-CN" sz="2400" dirty="0"/>
              <a:t>https://github.com/SteveZhangBit/alloy-maxsat-benchmark</a:t>
            </a:r>
            <a:endParaRPr lang="zh-CN" altLang="en-US" dirty="0"/>
          </a:p>
        </p:txBody>
      </p:sp>
      <p:sp>
        <p:nvSpPr>
          <p:cNvPr id="3" name="Slide Number Placeholder 2">
            <a:extLst>
              <a:ext uri="{FF2B5EF4-FFF2-40B4-BE49-F238E27FC236}">
                <a16:creationId xmlns:a16="http://schemas.microsoft.com/office/drawing/2014/main" id="{87B7A46A-34E8-445F-BA87-9CACCAFFE74F}"/>
              </a:ext>
            </a:extLst>
          </p:cNvPr>
          <p:cNvSpPr>
            <a:spLocks noGrp="1"/>
          </p:cNvSpPr>
          <p:nvPr>
            <p:ph type="sldNum" sz="quarter" idx="10"/>
          </p:nvPr>
        </p:nvSpPr>
        <p:spPr/>
        <p:txBody>
          <a:bodyPr/>
          <a:lstStyle/>
          <a:p>
            <a:pPr>
              <a:defRPr/>
            </a:pPr>
            <a:fld id="{D9087126-62E2-490B-969F-64B455D7F68C}" type="slidenum">
              <a:rPr lang="zh-CN" altLang="en-US" smtClean="0"/>
              <a:pPr>
                <a:defRPr/>
              </a:pPr>
              <a:t>20</a:t>
            </a:fld>
            <a:endParaRPr lang="zh-CN" altLang="en-US" dirty="0"/>
          </a:p>
        </p:txBody>
      </p:sp>
      <p:sp>
        <p:nvSpPr>
          <p:cNvPr id="8" name="TextBox 7">
            <a:extLst>
              <a:ext uri="{FF2B5EF4-FFF2-40B4-BE49-F238E27FC236}">
                <a16:creationId xmlns:a16="http://schemas.microsoft.com/office/drawing/2014/main" id="{7FAD861F-20F9-4065-9EFE-48910C853FB9}"/>
              </a:ext>
            </a:extLst>
          </p:cNvPr>
          <p:cNvSpPr txBox="1"/>
          <p:nvPr/>
        </p:nvSpPr>
        <p:spPr>
          <a:xfrm>
            <a:off x="6934200" y="5681573"/>
            <a:ext cx="5410200" cy="1200329"/>
          </a:xfrm>
          <a:prstGeom prst="rect">
            <a:avLst/>
          </a:prstGeom>
          <a:noFill/>
        </p:spPr>
        <p:txBody>
          <a:bodyPr wrap="square" rtlCol="0">
            <a:spAutoFit/>
          </a:bodyPr>
          <a:lstStyle/>
          <a:p>
            <a:r>
              <a:rPr lang="en-US" altLang="zh-CN" sz="7200" b="1" dirty="0">
                <a:latin typeface="+mj-lt"/>
              </a:rPr>
              <a:t>Thank you!</a:t>
            </a:r>
            <a:endParaRPr lang="zh-CN" altLang="en-US" sz="7200" b="1" dirty="0">
              <a:latin typeface="+mj-lt"/>
            </a:endParaRPr>
          </a:p>
        </p:txBody>
      </p:sp>
      <p:pic>
        <p:nvPicPr>
          <p:cNvPr id="24" name="Audio 23">
            <a:hlinkClick r:id="" action="ppaction://media"/>
            <a:extLst>
              <a:ext uri="{FF2B5EF4-FFF2-40B4-BE49-F238E27FC236}">
                <a16:creationId xmlns:a16="http://schemas.microsoft.com/office/drawing/2014/main" id="{27C4931A-EC45-47F4-BEB7-14068D5A1C9F}"/>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552238" y="6218238"/>
            <a:ext cx="487362" cy="487362"/>
          </a:xfrm>
          <a:prstGeom prst="rect">
            <a:avLst/>
          </a:prstGeom>
        </p:spPr>
      </p:pic>
    </p:spTree>
    <p:custDataLst>
      <p:tags r:id="rId1"/>
    </p:custDataLst>
    <p:extLst>
      <p:ext uri="{BB962C8B-B14F-4D97-AF65-F5344CB8AC3E}">
        <p14:creationId xmlns:p14="http://schemas.microsoft.com/office/powerpoint/2010/main" val="510792631"/>
      </p:ext>
    </p:extLst>
  </p:cSld>
  <p:clrMapOvr>
    <a:masterClrMapping/>
  </p:clrMapOvr>
  <mc:AlternateContent xmlns:mc="http://schemas.openxmlformats.org/markup-compatibility/2006" xmlns:p14="http://schemas.microsoft.com/office/powerpoint/2010/main">
    <mc:Choice Requires="p14">
      <p:transition spd="slow" p14:dur="2000" advTm="40517"/>
    </mc:Choice>
    <mc:Fallback xmlns="">
      <p:transition spd="slow" advTm="405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4"/>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1" fill="hold" display="0">
                  <p:stCondLst>
                    <p:cond delay="indefinite"/>
                  </p:stCondLst>
                  <p:endCondLst>
                    <p:cond evt="onStopAudio" delay="0">
                      <p:tgtEl>
                        <p:sldTgt/>
                      </p:tgtEl>
                    </p:cond>
                  </p:endCondLst>
                </p:cTn>
                <p:tgtEl>
                  <p:spTgt spid="24"/>
                </p:tgtEl>
              </p:cMediaNode>
            </p:audio>
          </p:childTnLst>
        </p:cTn>
      </p:par>
    </p:tnLst>
    <p:bldLst>
      <p:bldP spid="8" grpId="0"/>
    </p:bld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DBA083-6CB3-4C77-A6A4-878B6FE4413A}"/>
              </a:ext>
            </a:extLst>
          </p:cNvPr>
          <p:cNvSpPr>
            <a:spLocks noGrp="1"/>
          </p:cNvSpPr>
          <p:nvPr>
            <p:ph type="title"/>
          </p:nvPr>
        </p:nvSpPr>
        <p:spPr/>
        <p:txBody>
          <a:bodyPr/>
          <a:lstStyle/>
          <a:p>
            <a:pPr algn="l"/>
            <a:r>
              <a:rPr lang="en-US" altLang="zh-CN" dirty="0"/>
              <a:t>Evaluation</a:t>
            </a:r>
            <a:endParaRPr lang="zh-CN" altLang="en-US" dirty="0"/>
          </a:p>
        </p:txBody>
      </p:sp>
      <p:sp>
        <p:nvSpPr>
          <p:cNvPr id="3" name="Content Placeholder 2">
            <a:extLst>
              <a:ext uri="{FF2B5EF4-FFF2-40B4-BE49-F238E27FC236}">
                <a16:creationId xmlns:a16="http://schemas.microsoft.com/office/drawing/2014/main" id="{29589919-7340-4339-B9DB-3DFC7EE1CF2D}"/>
              </a:ext>
            </a:extLst>
          </p:cNvPr>
          <p:cNvSpPr>
            <a:spLocks noGrp="1"/>
          </p:cNvSpPr>
          <p:nvPr>
            <p:ph idx="1"/>
          </p:nvPr>
        </p:nvSpPr>
        <p:spPr/>
        <p:txBody>
          <a:bodyPr/>
          <a:lstStyle/>
          <a:p>
            <a:pPr>
              <a:spcAft>
                <a:spcPts val="1800"/>
              </a:spcAft>
            </a:pPr>
            <a:r>
              <a:rPr lang="en-US" altLang="zh-CN" i="1" dirty="0"/>
              <a:t>RQ1: How useful is our extension for modeling different types of problems? </a:t>
            </a:r>
            <a:r>
              <a:rPr lang="en-US" altLang="zh-CN" i="1" dirty="0">
                <a:solidFill>
                  <a:srgbClr val="FF0000"/>
                </a:solidFill>
              </a:rPr>
              <a:t>Apply to 5 case studies!</a:t>
            </a:r>
          </a:p>
          <a:p>
            <a:pPr>
              <a:spcAft>
                <a:spcPts val="1800"/>
              </a:spcAft>
            </a:pPr>
            <a:r>
              <a:rPr lang="en-US" altLang="zh-CN" i="1" dirty="0"/>
              <a:t>RQ2: Is spec-based partitioning more efficient than no-partitioning and auto-partitioning? </a:t>
            </a:r>
            <a:r>
              <a:rPr lang="en-US" altLang="zh-CN" i="1" dirty="0">
                <a:solidFill>
                  <a:srgbClr val="FF0000"/>
                </a:solidFill>
              </a:rPr>
              <a:t>It depends.</a:t>
            </a:r>
          </a:p>
          <a:p>
            <a:pPr>
              <a:spcAft>
                <a:spcPts val="1800"/>
              </a:spcAft>
            </a:pPr>
            <a:r>
              <a:rPr lang="en-US" altLang="zh-CN" i="1" dirty="0"/>
              <a:t>RQ3: Is our extension more efficient than Alloy* for generating optimal solutions? </a:t>
            </a:r>
            <a:r>
              <a:rPr lang="en-US" altLang="zh-CN" i="1" dirty="0">
                <a:solidFill>
                  <a:srgbClr val="FF0000"/>
                </a:solidFill>
              </a:rPr>
              <a:t>Yes!</a:t>
            </a:r>
          </a:p>
          <a:p>
            <a:pPr marL="0" indent="0">
              <a:buNone/>
            </a:pPr>
            <a:endParaRPr lang="en-US" altLang="zh-CN" i="1" dirty="0"/>
          </a:p>
          <a:p>
            <a:endParaRPr lang="en-US" altLang="zh-CN" i="1" dirty="0"/>
          </a:p>
        </p:txBody>
      </p:sp>
      <p:sp>
        <p:nvSpPr>
          <p:cNvPr id="4" name="Slide Number Placeholder 3">
            <a:extLst>
              <a:ext uri="{FF2B5EF4-FFF2-40B4-BE49-F238E27FC236}">
                <a16:creationId xmlns:a16="http://schemas.microsoft.com/office/drawing/2014/main" id="{5623460B-5782-4129-8E16-FAFBF0AFCD46}"/>
              </a:ext>
            </a:extLst>
          </p:cNvPr>
          <p:cNvSpPr>
            <a:spLocks noGrp="1"/>
          </p:cNvSpPr>
          <p:nvPr>
            <p:ph type="sldNum" sz="quarter" idx="10"/>
          </p:nvPr>
        </p:nvSpPr>
        <p:spPr/>
        <p:txBody>
          <a:bodyPr/>
          <a:lstStyle/>
          <a:p>
            <a:pPr>
              <a:defRPr/>
            </a:pPr>
            <a:fld id="{D6AE6842-3F2B-4599-81F2-1B4A8C42B1D6}" type="slidenum">
              <a:rPr lang="zh-CN" altLang="en-US" smtClean="0"/>
              <a:pPr>
                <a:defRPr/>
              </a:pPr>
              <a:t>21</a:t>
            </a:fld>
            <a:endParaRPr lang="zh-CN" altLang="en-US" dirty="0"/>
          </a:p>
        </p:txBody>
      </p:sp>
      <p:pic>
        <p:nvPicPr>
          <p:cNvPr id="5" name="Audio 4">
            <a:hlinkClick r:id="" action="ppaction://media"/>
            <a:extLst>
              <a:ext uri="{FF2B5EF4-FFF2-40B4-BE49-F238E27FC236}">
                <a16:creationId xmlns:a16="http://schemas.microsoft.com/office/drawing/2014/main" id="{0041A452-E0AF-46A8-B863-27382D41686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215481435"/>
      </p:ext>
    </p:extLst>
  </p:cSld>
  <p:clrMapOvr>
    <a:masterClrMapping/>
  </p:clrMapOvr>
  <mc:AlternateContent xmlns:mc="http://schemas.openxmlformats.org/markup-compatibility/2006" xmlns:p14="http://schemas.microsoft.com/office/powerpoint/2010/main">
    <mc:Choice Requires="p14">
      <p:transition spd="slow" p14:dur="2000" advTm="7348"/>
    </mc:Choice>
    <mc:Fallback xmlns="">
      <p:transition spd="slow" advTm="734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BE8A38C-DBB3-4E70-9CE8-45B9F773E461}"/>
              </a:ext>
            </a:extLst>
          </p:cNvPr>
          <p:cNvSpPr>
            <a:spLocks noGrp="1"/>
          </p:cNvSpPr>
          <p:nvPr>
            <p:ph type="sldNum" sz="quarter" idx="10"/>
          </p:nvPr>
        </p:nvSpPr>
        <p:spPr/>
        <p:txBody>
          <a:bodyPr/>
          <a:lstStyle/>
          <a:p>
            <a:pPr>
              <a:defRPr/>
            </a:pPr>
            <a:fld id="{502F5A19-6BB8-4AD1-BAF8-7E33F233F1DF}" type="slidenum">
              <a:rPr lang="zh-CN" altLang="en-US" smtClean="0"/>
              <a:pPr>
                <a:defRPr/>
              </a:pPr>
              <a:t>22</a:t>
            </a:fld>
            <a:endParaRPr lang="zh-CN" altLang="en-US" dirty="0"/>
          </a:p>
        </p:txBody>
      </p:sp>
      <mc:AlternateContent xmlns:mc="http://schemas.openxmlformats.org/markup-compatibility/2006" xmlns:pslz="http://schemas.microsoft.com/office/powerpoint/2016/slidezoom">
        <mc:Choice Requires="pslz">
          <p:graphicFrame>
            <p:nvGraphicFramePr>
              <p:cNvPr id="5" name="Slide Zoom 4">
                <a:extLst>
                  <a:ext uri="{FF2B5EF4-FFF2-40B4-BE49-F238E27FC236}">
                    <a16:creationId xmlns:a16="http://schemas.microsoft.com/office/drawing/2014/main" id="{E990CAFF-2F89-41DF-9771-BD4F7153F8A6}"/>
                  </a:ext>
                </a:extLst>
              </p:cNvPr>
              <p:cNvGraphicFramePr>
                <a:graphicFrameLocks noChangeAspect="1"/>
              </p:cNvGraphicFramePr>
              <p:nvPr>
                <p:extLst>
                  <p:ext uri="{D42A27DB-BD31-4B8C-83A1-F6EECF244321}">
                    <p14:modId xmlns:p14="http://schemas.microsoft.com/office/powerpoint/2010/main" val="4148266668"/>
                  </p:ext>
                </p:extLst>
              </p:nvPr>
            </p:nvGraphicFramePr>
            <p:xfrm>
              <a:off x="685800" y="348812"/>
              <a:ext cx="5221013" cy="2936820"/>
            </p:xfrm>
            <a:graphic>
              <a:graphicData uri="http://schemas.microsoft.com/office/powerpoint/2016/slidezoom">
                <pslz:sldZm>
                  <pslz:sldZmObj sldId="258" cId="617604491">
                    <pslz:zmPr id="{12B592D9-26E1-4449-AA3E-7ACED5B59029}" returnToParent="0" transitionDur="1000">
                      <p166:blipFill xmlns:p166="http://schemas.microsoft.com/office/powerpoint/2016/6/main">
                        <a:blip r:embed="rId3"/>
                        <a:stretch>
                          <a:fillRect/>
                        </a:stretch>
                      </p166:blipFill>
                      <p166:spPr xmlns:p166="http://schemas.microsoft.com/office/powerpoint/2016/6/main">
                        <a:xfrm>
                          <a:off x="0" y="0"/>
                          <a:ext cx="5221013" cy="2936820"/>
                        </a:xfrm>
                        <a:prstGeom prst="rect">
                          <a:avLst/>
                        </a:prstGeom>
                        <a:ln w="3175">
                          <a:solidFill>
                            <a:prstClr val="ltGray"/>
                          </a:solidFill>
                        </a:ln>
                      </p166:spPr>
                    </pslz:zmPr>
                  </pslz:sldZmObj>
                </pslz:sldZm>
              </a:graphicData>
            </a:graphic>
          </p:graphicFrame>
        </mc:Choice>
        <mc:Fallback xmlns="">
          <p:pic>
            <p:nvPicPr>
              <p:cNvPr id="5" name="Slide Zoom 4">
                <a:hlinkClick r:id="rId4" action="ppaction://hlinksldjump"/>
                <a:extLst>
                  <a:ext uri="{FF2B5EF4-FFF2-40B4-BE49-F238E27FC236}">
                    <a16:creationId xmlns:a16="http://schemas.microsoft.com/office/drawing/2014/main" id="{E990CAFF-2F89-41DF-9771-BD4F7153F8A6}"/>
                  </a:ext>
                </a:extLst>
              </p:cNvPr>
              <p:cNvPicPr>
                <a:picLocks noGrp="1" noRot="1" noChangeAspect="1" noMove="1" noResize="1" noEditPoints="1" noAdjustHandles="1" noChangeArrowheads="1" noChangeShapeType="1"/>
              </p:cNvPicPr>
              <p:nvPr/>
            </p:nvPicPr>
            <p:blipFill>
              <a:blip r:embed="rId5"/>
              <a:stretch>
                <a:fillRect/>
              </a:stretch>
            </p:blipFill>
            <p:spPr>
              <a:xfrm>
                <a:off x="685800" y="348812"/>
                <a:ext cx="5221013" cy="2936820"/>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9" name="Slide Zoom 8">
                <a:extLst>
                  <a:ext uri="{FF2B5EF4-FFF2-40B4-BE49-F238E27FC236}">
                    <a16:creationId xmlns:a16="http://schemas.microsoft.com/office/drawing/2014/main" id="{2C58E6FF-BAFB-40CE-8393-513030C2E503}"/>
                  </a:ext>
                </a:extLst>
              </p:cNvPr>
              <p:cNvGraphicFramePr>
                <a:graphicFrameLocks noChangeAspect="1"/>
              </p:cNvGraphicFramePr>
              <p:nvPr>
                <p:extLst>
                  <p:ext uri="{D42A27DB-BD31-4B8C-83A1-F6EECF244321}">
                    <p14:modId xmlns:p14="http://schemas.microsoft.com/office/powerpoint/2010/main" val="1522541580"/>
                  </p:ext>
                </p:extLst>
              </p:nvPr>
            </p:nvGraphicFramePr>
            <p:xfrm>
              <a:off x="6400800" y="348812"/>
              <a:ext cx="5221013" cy="2936820"/>
            </p:xfrm>
            <a:graphic>
              <a:graphicData uri="http://schemas.microsoft.com/office/powerpoint/2016/slidezoom">
                <pslz:sldZm>
                  <pslz:sldZmObj sldId="267" cId="1752527485">
                    <pslz:zmPr id="{0FD8F012-52AC-4A53-9D61-9490D1C26AF0}" returnToParent="0" transitionDur="1000">
                      <p166:blipFill xmlns:p166="http://schemas.microsoft.com/office/powerpoint/2016/6/main">
                        <a:blip r:embed="rId6"/>
                        <a:stretch>
                          <a:fillRect/>
                        </a:stretch>
                      </p166:blipFill>
                      <p166:spPr xmlns:p166="http://schemas.microsoft.com/office/powerpoint/2016/6/main">
                        <a:xfrm>
                          <a:off x="0" y="0"/>
                          <a:ext cx="5221013" cy="2936820"/>
                        </a:xfrm>
                        <a:prstGeom prst="rect">
                          <a:avLst/>
                        </a:prstGeom>
                        <a:ln w="3175">
                          <a:solidFill>
                            <a:prstClr val="ltGray"/>
                          </a:solidFill>
                        </a:ln>
                      </p166:spPr>
                    </pslz:zmPr>
                  </pslz:sldZmObj>
                </pslz:sldZm>
              </a:graphicData>
            </a:graphic>
          </p:graphicFrame>
        </mc:Choice>
        <mc:Fallback xmlns="">
          <p:pic>
            <p:nvPicPr>
              <p:cNvPr id="9" name="Slide Zoom 8">
                <a:hlinkClick r:id="rId7" action="ppaction://hlinksldjump"/>
                <a:extLst>
                  <a:ext uri="{FF2B5EF4-FFF2-40B4-BE49-F238E27FC236}">
                    <a16:creationId xmlns:a16="http://schemas.microsoft.com/office/drawing/2014/main" id="{2C58E6FF-BAFB-40CE-8393-513030C2E503}"/>
                  </a:ext>
                </a:extLst>
              </p:cNvPr>
              <p:cNvPicPr>
                <a:picLocks noGrp="1" noRot="1" noChangeAspect="1" noMove="1" noResize="1" noEditPoints="1" noAdjustHandles="1" noChangeArrowheads="1" noChangeShapeType="1"/>
              </p:cNvPicPr>
              <p:nvPr/>
            </p:nvPicPr>
            <p:blipFill>
              <a:blip r:embed="rId8"/>
              <a:stretch>
                <a:fillRect/>
              </a:stretch>
            </p:blipFill>
            <p:spPr>
              <a:xfrm>
                <a:off x="6400800" y="348812"/>
                <a:ext cx="5221013" cy="2936820"/>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12" name="Slide Zoom 11">
                <a:extLst>
                  <a:ext uri="{FF2B5EF4-FFF2-40B4-BE49-F238E27FC236}">
                    <a16:creationId xmlns:a16="http://schemas.microsoft.com/office/drawing/2014/main" id="{5B00D38F-2065-4755-A29C-2C1080F86EA2}"/>
                  </a:ext>
                </a:extLst>
              </p:cNvPr>
              <p:cNvGraphicFramePr>
                <a:graphicFrameLocks noChangeAspect="1"/>
              </p:cNvGraphicFramePr>
              <p:nvPr>
                <p:extLst>
                  <p:ext uri="{D42A27DB-BD31-4B8C-83A1-F6EECF244321}">
                    <p14:modId xmlns:p14="http://schemas.microsoft.com/office/powerpoint/2010/main" val="4249519030"/>
                  </p:ext>
                </p:extLst>
              </p:nvPr>
            </p:nvGraphicFramePr>
            <p:xfrm>
              <a:off x="685800" y="3350173"/>
              <a:ext cx="5221014" cy="2936820"/>
            </p:xfrm>
            <a:graphic>
              <a:graphicData uri="http://schemas.microsoft.com/office/powerpoint/2016/slidezoom">
                <pslz:sldZm>
                  <pslz:sldZmObj sldId="270" cId="1622680460">
                    <pslz:zmPr id="{4EEAD216-770A-4D28-BCEA-1474F4F39716}" returnToParent="0" transitionDur="1000">
                      <p166:blipFill xmlns:p166="http://schemas.microsoft.com/office/powerpoint/2016/6/main">
                        <a:blip r:embed="rId9"/>
                        <a:stretch>
                          <a:fillRect/>
                        </a:stretch>
                      </p166:blipFill>
                      <p166:spPr xmlns:p166="http://schemas.microsoft.com/office/powerpoint/2016/6/main">
                        <a:xfrm>
                          <a:off x="0" y="0"/>
                          <a:ext cx="5221014" cy="2936820"/>
                        </a:xfrm>
                        <a:prstGeom prst="rect">
                          <a:avLst/>
                        </a:prstGeom>
                        <a:ln w="3175">
                          <a:solidFill>
                            <a:prstClr val="ltGray"/>
                          </a:solidFill>
                        </a:ln>
                      </p166:spPr>
                    </pslz:zmPr>
                  </pslz:sldZmObj>
                </pslz:sldZm>
              </a:graphicData>
            </a:graphic>
          </p:graphicFrame>
        </mc:Choice>
        <mc:Fallback xmlns="">
          <p:pic>
            <p:nvPicPr>
              <p:cNvPr id="12" name="Slide Zoom 11">
                <a:hlinkClick r:id="rId10" action="ppaction://hlinksldjump"/>
                <a:extLst>
                  <a:ext uri="{FF2B5EF4-FFF2-40B4-BE49-F238E27FC236}">
                    <a16:creationId xmlns:a16="http://schemas.microsoft.com/office/drawing/2014/main" id="{5B00D38F-2065-4755-A29C-2C1080F86EA2}"/>
                  </a:ext>
                </a:extLst>
              </p:cNvPr>
              <p:cNvPicPr>
                <a:picLocks noGrp="1" noRot="1" noChangeAspect="1" noMove="1" noResize="1" noEditPoints="1" noAdjustHandles="1" noChangeArrowheads="1" noChangeShapeType="1"/>
              </p:cNvPicPr>
              <p:nvPr/>
            </p:nvPicPr>
            <p:blipFill>
              <a:blip r:embed="rId11"/>
              <a:stretch>
                <a:fillRect/>
              </a:stretch>
            </p:blipFill>
            <p:spPr>
              <a:xfrm>
                <a:off x="685800" y="3350173"/>
                <a:ext cx="5221014" cy="2936820"/>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14" name="Slide Zoom 13">
                <a:extLst>
                  <a:ext uri="{FF2B5EF4-FFF2-40B4-BE49-F238E27FC236}">
                    <a16:creationId xmlns:a16="http://schemas.microsoft.com/office/drawing/2014/main" id="{DBBA0EE8-2A91-45E4-9542-6AE316E22E64}"/>
                  </a:ext>
                </a:extLst>
              </p:cNvPr>
              <p:cNvGraphicFramePr>
                <a:graphicFrameLocks noChangeAspect="1"/>
              </p:cNvGraphicFramePr>
              <p:nvPr>
                <p:extLst>
                  <p:ext uri="{D42A27DB-BD31-4B8C-83A1-F6EECF244321}">
                    <p14:modId xmlns:p14="http://schemas.microsoft.com/office/powerpoint/2010/main" val="3501160293"/>
                  </p:ext>
                </p:extLst>
              </p:nvPr>
            </p:nvGraphicFramePr>
            <p:xfrm>
              <a:off x="6400800" y="3344918"/>
              <a:ext cx="5221013" cy="2936820"/>
            </p:xfrm>
            <a:graphic>
              <a:graphicData uri="http://schemas.microsoft.com/office/powerpoint/2016/slidezoom">
                <pslz:sldZm>
                  <pslz:sldZmObj sldId="269" cId="3828491090">
                    <pslz:zmPr id="{B9BD0BE8-29CC-4B3B-AB27-BDE72064A36C}" returnToParent="0" transitionDur="1000">
                      <p166:blipFill xmlns:p166="http://schemas.microsoft.com/office/powerpoint/2016/6/main">
                        <a:blip r:embed="rId12"/>
                        <a:stretch>
                          <a:fillRect/>
                        </a:stretch>
                      </p166:blipFill>
                      <p166:spPr xmlns:p166="http://schemas.microsoft.com/office/powerpoint/2016/6/main">
                        <a:xfrm>
                          <a:off x="0" y="0"/>
                          <a:ext cx="5221013" cy="2936820"/>
                        </a:xfrm>
                        <a:prstGeom prst="rect">
                          <a:avLst/>
                        </a:prstGeom>
                        <a:ln w="3175">
                          <a:solidFill>
                            <a:prstClr val="ltGray"/>
                          </a:solidFill>
                        </a:ln>
                      </p166:spPr>
                    </pslz:zmPr>
                  </pslz:sldZmObj>
                </pslz:sldZm>
              </a:graphicData>
            </a:graphic>
          </p:graphicFrame>
        </mc:Choice>
        <mc:Fallback xmlns="">
          <p:pic>
            <p:nvPicPr>
              <p:cNvPr id="14" name="Slide Zoom 13">
                <a:hlinkClick r:id="rId13" action="ppaction://hlinksldjump"/>
                <a:extLst>
                  <a:ext uri="{FF2B5EF4-FFF2-40B4-BE49-F238E27FC236}">
                    <a16:creationId xmlns:a16="http://schemas.microsoft.com/office/drawing/2014/main" id="{DBBA0EE8-2A91-45E4-9542-6AE316E22E64}"/>
                  </a:ext>
                </a:extLst>
              </p:cNvPr>
              <p:cNvPicPr>
                <a:picLocks noGrp="1" noRot="1" noChangeAspect="1" noMove="1" noResize="1" noEditPoints="1" noAdjustHandles="1" noChangeArrowheads="1" noChangeShapeType="1"/>
              </p:cNvPicPr>
              <p:nvPr/>
            </p:nvPicPr>
            <p:blipFill>
              <a:blip r:embed="rId14"/>
              <a:stretch>
                <a:fillRect/>
              </a:stretch>
            </p:blipFill>
            <p:spPr>
              <a:xfrm>
                <a:off x="6400800" y="3344918"/>
                <a:ext cx="5221013" cy="2936820"/>
              </a:xfrm>
              <a:prstGeom prst="rect">
                <a:avLst/>
              </a:prstGeom>
              <a:ln w="3175">
                <a:solidFill>
                  <a:prstClr val="ltGray"/>
                </a:solidFill>
              </a:ln>
            </p:spPr>
          </p:pic>
        </mc:Fallback>
      </mc:AlternateContent>
    </p:spTree>
    <p:extLst>
      <p:ext uri="{BB962C8B-B14F-4D97-AF65-F5344CB8AC3E}">
        <p14:creationId xmlns:p14="http://schemas.microsoft.com/office/powerpoint/2010/main" val="26215224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0AABE3-119E-40A8-B894-1111F52CFA18}"/>
              </a:ext>
            </a:extLst>
          </p:cNvPr>
          <p:cNvSpPr>
            <a:spLocks noGrp="1"/>
          </p:cNvSpPr>
          <p:nvPr>
            <p:ph type="title"/>
          </p:nvPr>
        </p:nvSpPr>
        <p:spPr/>
        <p:txBody>
          <a:bodyPr/>
          <a:lstStyle/>
          <a:p>
            <a:pPr algn="l"/>
            <a:r>
              <a:rPr lang="en-US" altLang="zh-CN" dirty="0"/>
              <a:t>Formal Semantics</a:t>
            </a:r>
            <a:endParaRPr lang="zh-CN" altLang="en-US" dirty="0"/>
          </a:p>
        </p:txBody>
      </p:sp>
      <p:sp>
        <p:nvSpPr>
          <p:cNvPr id="4" name="Slide Number Placeholder 3">
            <a:extLst>
              <a:ext uri="{FF2B5EF4-FFF2-40B4-BE49-F238E27FC236}">
                <a16:creationId xmlns:a16="http://schemas.microsoft.com/office/drawing/2014/main" id="{079C77F1-B7F2-482F-968E-F0D1DBF3DC0A}"/>
              </a:ext>
            </a:extLst>
          </p:cNvPr>
          <p:cNvSpPr>
            <a:spLocks noGrp="1"/>
          </p:cNvSpPr>
          <p:nvPr>
            <p:ph type="sldNum" sz="quarter" idx="10"/>
          </p:nvPr>
        </p:nvSpPr>
        <p:spPr/>
        <p:txBody>
          <a:bodyPr/>
          <a:lstStyle/>
          <a:p>
            <a:pPr>
              <a:defRPr/>
            </a:pPr>
            <a:fld id="{D6AE6842-3F2B-4599-81F2-1B4A8C42B1D6}" type="slidenum">
              <a:rPr lang="zh-CN" altLang="en-US" smtClean="0"/>
              <a:pPr>
                <a:defRPr/>
              </a:pPr>
              <a:t>23</a:t>
            </a:fld>
            <a:endParaRPr lang="zh-CN" altLang="en-US" dirty="0"/>
          </a:p>
        </p:txBody>
      </p:sp>
      <p:pic>
        <p:nvPicPr>
          <p:cNvPr id="30" name="Picture 29">
            <a:extLst>
              <a:ext uri="{FF2B5EF4-FFF2-40B4-BE49-F238E27FC236}">
                <a16:creationId xmlns:a16="http://schemas.microsoft.com/office/drawing/2014/main" id="{01E38AF3-9765-44A1-81D1-4457175050CC}"/>
              </a:ext>
            </a:extLst>
          </p:cNvPr>
          <p:cNvPicPr>
            <a:picLocks noChangeAspect="1"/>
          </p:cNvPicPr>
          <p:nvPr>
            <p:custDataLst>
              <p:tags r:id="rId1"/>
            </p:custDataLst>
          </p:nvPr>
        </p:nvPicPr>
        <p:blipFill>
          <a:blip r:embed="rId4"/>
          <a:stretch>
            <a:fillRect/>
          </a:stretch>
        </p:blipFill>
        <p:spPr>
          <a:xfrm>
            <a:off x="1905000" y="1719262"/>
            <a:ext cx="7169787" cy="4529138"/>
          </a:xfrm>
          <a:prstGeom prst="rect">
            <a:avLst/>
          </a:prstGeom>
        </p:spPr>
      </p:pic>
    </p:spTree>
    <p:extLst>
      <p:ext uri="{BB962C8B-B14F-4D97-AF65-F5344CB8AC3E}">
        <p14:creationId xmlns:p14="http://schemas.microsoft.com/office/powerpoint/2010/main" val="10612659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23175F-B258-46C7-A343-60CF07180D7F}"/>
              </a:ext>
            </a:extLst>
          </p:cNvPr>
          <p:cNvSpPr>
            <a:spLocks noGrp="1"/>
          </p:cNvSpPr>
          <p:nvPr>
            <p:ph type="title"/>
          </p:nvPr>
        </p:nvSpPr>
        <p:spPr/>
        <p:txBody>
          <a:bodyPr/>
          <a:lstStyle/>
          <a:p>
            <a:pPr algn="l"/>
            <a:r>
              <a:rPr lang="en-US" altLang="zh-CN" dirty="0"/>
              <a:t>Spec-based Partitioning</a:t>
            </a:r>
            <a:endParaRPr lang="zh-CN" altLang="en-US" dirty="0"/>
          </a:p>
        </p:txBody>
      </p:sp>
      <p:sp>
        <p:nvSpPr>
          <p:cNvPr id="3" name="Content Placeholder 2">
            <a:extLst>
              <a:ext uri="{FF2B5EF4-FFF2-40B4-BE49-F238E27FC236}">
                <a16:creationId xmlns:a16="http://schemas.microsoft.com/office/drawing/2014/main" id="{E1B3E9B4-B6F2-4E63-9250-3DC7D541E0B4}"/>
              </a:ext>
            </a:extLst>
          </p:cNvPr>
          <p:cNvSpPr>
            <a:spLocks noGrp="1"/>
          </p:cNvSpPr>
          <p:nvPr>
            <p:ph idx="1"/>
          </p:nvPr>
        </p:nvSpPr>
        <p:spPr/>
        <p:txBody>
          <a:bodyPr/>
          <a:lstStyle/>
          <a:p>
            <a:pPr>
              <a:lnSpc>
                <a:spcPct val="150000"/>
              </a:lnSpc>
            </a:pPr>
            <a:r>
              <a:rPr lang="en-US" altLang="zh-CN" sz="2800" dirty="0"/>
              <a:t>All hard formulas belong to group 1</a:t>
            </a:r>
          </a:p>
          <a:p>
            <a:pPr>
              <a:lnSpc>
                <a:spcPct val="150000"/>
              </a:lnSpc>
            </a:pPr>
            <a:r>
              <a:rPr lang="en-US" altLang="zh-CN" sz="2800" dirty="0"/>
              <a:t>Every soft constraint belongs to its own group</a:t>
            </a:r>
          </a:p>
          <a:p>
            <a:pPr lvl="1"/>
            <a:r>
              <a:rPr lang="en-US" altLang="zh-CN" sz="2400" dirty="0"/>
              <a:t>E.g., two groups for </a:t>
            </a:r>
            <a:r>
              <a:rPr lang="en-US" altLang="zh-CN" sz="2400" i="1" dirty="0"/>
              <a:t>soft fact F </a:t>
            </a:r>
            <a:r>
              <a:rPr lang="en-US" altLang="zh-CN" sz="2400" dirty="0"/>
              <a:t>and </a:t>
            </a:r>
            <a:r>
              <a:rPr lang="en-US" altLang="zh-CN" sz="2400" i="1" dirty="0"/>
              <a:t>soft fact G</a:t>
            </a:r>
          </a:p>
          <a:p>
            <a:pPr>
              <a:lnSpc>
                <a:spcPct val="150000"/>
              </a:lnSpc>
            </a:pPr>
            <a:r>
              <a:rPr lang="en-US" altLang="zh-CN" sz="2800" dirty="0"/>
              <a:t>A new group for each optimization operator</a:t>
            </a:r>
          </a:p>
          <a:p>
            <a:pPr lvl="1"/>
            <a:r>
              <a:rPr lang="en-US" altLang="zh-CN" sz="2400" dirty="0"/>
              <a:t>E.g., </a:t>
            </a:r>
            <a:r>
              <a:rPr lang="en-US" altLang="zh-CN" sz="1600" dirty="0">
                <a:solidFill>
                  <a:schemeClr val="accent6"/>
                </a:solidFill>
                <a:latin typeface="Consolas" panose="020B0609020204030204" pitchFamily="49" charset="0"/>
              </a:rPr>
              <a:t>all</a:t>
            </a:r>
            <a:r>
              <a:rPr lang="en-US" altLang="zh-CN" sz="1600" dirty="0">
                <a:latin typeface="Consolas" panose="020B0609020204030204" pitchFamily="49" charset="0"/>
              </a:rPr>
              <a:t> s: Student | </a:t>
            </a:r>
            <a:r>
              <a:rPr lang="en-US" altLang="zh-CN" sz="1600" b="1" dirty="0" err="1">
                <a:solidFill>
                  <a:schemeClr val="accent6"/>
                </a:solidFill>
                <a:latin typeface="Consolas" panose="020B0609020204030204" pitchFamily="49" charset="0"/>
              </a:rPr>
              <a:t>maxsome</a:t>
            </a:r>
            <a:r>
              <a:rPr lang="en-US" altLang="zh-CN" sz="1600" dirty="0">
                <a:latin typeface="Consolas" panose="020B0609020204030204" pitchFamily="49" charset="0"/>
              </a:rPr>
              <a:t> </a:t>
            </a:r>
            <a:r>
              <a:rPr lang="en-US" altLang="zh-CN" sz="1600" dirty="0" err="1">
                <a:latin typeface="Consolas" panose="020B0609020204030204" pitchFamily="49" charset="0"/>
              </a:rPr>
              <a:t>s.interests</a:t>
            </a:r>
            <a:r>
              <a:rPr lang="en-US" altLang="zh-CN" sz="1600" dirty="0">
                <a:latin typeface="Consolas" panose="020B0609020204030204" pitchFamily="49" charset="0"/>
              </a:rPr>
              <a:t> &amp; </a:t>
            </a:r>
            <a:r>
              <a:rPr lang="en-US" altLang="zh-CN" sz="1600" dirty="0" err="1">
                <a:latin typeface="Consolas" panose="020B0609020204030204" pitchFamily="49" charset="0"/>
              </a:rPr>
              <a:t>s.courses</a:t>
            </a:r>
            <a:r>
              <a:rPr lang="en-US" altLang="zh-CN" dirty="0"/>
              <a:t>,</a:t>
            </a:r>
            <a:r>
              <a:rPr lang="en-US" altLang="zh-CN" sz="2400" dirty="0">
                <a:latin typeface="Consolas" panose="020B0609020204030204" pitchFamily="49" charset="0"/>
              </a:rPr>
              <a:t> </a:t>
            </a:r>
            <a:r>
              <a:rPr lang="en-US" altLang="zh-CN" dirty="0"/>
              <a:t>a group for each student</a:t>
            </a:r>
          </a:p>
          <a:p>
            <a:pPr lvl="1"/>
            <a:endParaRPr lang="zh-CN" altLang="en-US" sz="2400" dirty="0"/>
          </a:p>
        </p:txBody>
      </p:sp>
      <p:sp>
        <p:nvSpPr>
          <p:cNvPr id="4" name="Slide Number Placeholder 3">
            <a:extLst>
              <a:ext uri="{FF2B5EF4-FFF2-40B4-BE49-F238E27FC236}">
                <a16:creationId xmlns:a16="http://schemas.microsoft.com/office/drawing/2014/main" id="{E1682123-6702-48C2-9E61-68AA128DA575}"/>
              </a:ext>
            </a:extLst>
          </p:cNvPr>
          <p:cNvSpPr>
            <a:spLocks noGrp="1"/>
          </p:cNvSpPr>
          <p:nvPr>
            <p:ph type="sldNum" sz="quarter" idx="10"/>
          </p:nvPr>
        </p:nvSpPr>
        <p:spPr/>
        <p:txBody>
          <a:bodyPr/>
          <a:lstStyle/>
          <a:p>
            <a:pPr>
              <a:defRPr/>
            </a:pPr>
            <a:fld id="{D6AE6842-3F2B-4599-81F2-1B4A8C42B1D6}" type="slidenum">
              <a:rPr lang="zh-CN" altLang="en-US" smtClean="0"/>
              <a:pPr>
                <a:defRPr/>
              </a:pPr>
              <a:t>24</a:t>
            </a:fld>
            <a:endParaRPr lang="zh-CN" altLang="en-US" dirty="0"/>
          </a:p>
        </p:txBody>
      </p:sp>
    </p:spTree>
    <p:extLst>
      <p:ext uri="{BB962C8B-B14F-4D97-AF65-F5344CB8AC3E}">
        <p14:creationId xmlns:p14="http://schemas.microsoft.com/office/powerpoint/2010/main" val="28200316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DBA083-6CB3-4C77-A6A4-878B6FE4413A}"/>
              </a:ext>
            </a:extLst>
          </p:cNvPr>
          <p:cNvSpPr>
            <a:spLocks noGrp="1"/>
          </p:cNvSpPr>
          <p:nvPr>
            <p:ph type="title"/>
          </p:nvPr>
        </p:nvSpPr>
        <p:spPr/>
        <p:txBody>
          <a:bodyPr/>
          <a:lstStyle/>
          <a:p>
            <a:pPr algn="l"/>
            <a:r>
              <a:rPr lang="en-US" altLang="zh-CN" dirty="0"/>
              <a:t>Evaluation</a:t>
            </a:r>
            <a:endParaRPr lang="zh-CN" altLang="en-US" dirty="0"/>
          </a:p>
        </p:txBody>
      </p:sp>
      <p:sp>
        <p:nvSpPr>
          <p:cNvPr id="3" name="Content Placeholder 2">
            <a:extLst>
              <a:ext uri="{FF2B5EF4-FFF2-40B4-BE49-F238E27FC236}">
                <a16:creationId xmlns:a16="http://schemas.microsoft.com/office/drawing/2014/main" id="{29589919-7340-4339-B9DB-3DFC7EE1CF2D}"/>
              </a:ext>
            </a:extLst>
          </p:cNvPr>
          <p:cNvSpPr>
            <a:spLocks noGrp="1"/>
          </p:cNvSpPr>
          <p:nvPr>
            <p:ph idx="1"/>
          </p:nvPr>
        </p:nvSpPr>
        <p:spPr/>
        <p:txBody>
          <a:bodyPr/>
          <a:lstStyle/>
          <a:p>
            <a:r>
              <a:rPr lang="en-US" altLang="zh-CN" i="1" dirty="0"/>
              <a:t>RQ2: Is spec-based partitioning more efficient than no-partitioning and graph-based auto-partitioning?</a:t>
            </a:r>
          </a:p>
          <a:p>
            <a:pPr lvl="1"/>
            <a:r>
              <a:rPr lang="en-US" altLang="zh-CN" i="1" dirty="0"/>
              <a:t>Hypothesis:</a:t>
            </a:r>
          </a:p>
          <a:p>
            <a:pPr lvl="2"/>
            <a:r>
              <a:rPr lang="en-US" altLang="zh-CN" i="1" dirty="0"/>
              <a:t>Solving sub-problems is easier;</a:t>
            </a:r>
          </a:p>
          <a:p>
            <a:pPr lvl="2"/>
            <a:r>
              <a:rPr lang="en-US" altLang="zh-CN" i="1" dirty="0"/>
              <a:t>No overhead for constructing the partitions;</a:t>
            </a:r>
          </a:p>
          <a:p>
            <a:pPr lvl="2"/>
            <a:r>
              <a:rPr lang="en-US" altLang="zh-CN" i="1" dirty="0"/>
              <a:t>Better capture high-level domain knowledge (better partitions).</a:t>
            </a:r>
          </a:p>
        </p:txBody>
      </p:sp>
      <p:sp>
        <p:nvSpPr>
          <p:cNvPr id="4" name="Slide Number Placeholder 3">
            <a:extLst>
              <a:ext uri="{FF2B5EF4-FFF2-40B4-BE49-F238E27FC236}">
                <a16:creationId xmlns:a16="http://schemas.microsoft.com/office/drawing/2014/main" id="{5623460B-5782-4129-8E16-FAFBF0AFCD46}"/>
              </a:ext>
            </a:extLst>
          </p:cNvPr>
          <p:cNvSpPr>
            <a:spLocks noGrp="1"/>
          </p:cNvSpPr>
          <p:nvPr>
            <p:ph type="sldNum" sz="quarter" idx="10"/>
          </p:nvPr>
        </p:nvSpPr>
        <p:spPr/>
        <p:txBody>
          <a:bodyPr/>
          <a:lstStyle/>
          <a:p>
            <a:pPr>
              <a:defRPr/>
            </a:pPr>
            <a:fld id="{D6AE6842-3F2B-4599-81F2-1B4A8C42B1D6}" type="slidenum">
              <a:rPr lang="zh-CN" altLang="en-US" smtClean="0"/>
              <a:pPr>
                <a:defRPr/>
              </a:pPr>
              <a:t>25</a:t>
            </a:fld>
            <a:endParaRPr lang="zh-CN" altLang="en-US" dirty="0"/>
          </a:p>
        </p:txBody>
      </p:sp>
    </p:spTree>
    <p:extLst>
      <p:ext uri="{BB962C8B-B14F-4D97-AF65-F5344CB8AC3E}">
        <p14:creationId xmlns:p14="http://schemas.microsoft.com/office/powerpoint/2010/main" val="11277180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DBA083-6CB3-4C77-A6A4-878B6FE4413A}"/>
              </a:ext>
            </a:extLst>
          </p:cNvPr>
          <p:cNvSpPr>
            <a:spLocks noGrp="1"/>
          </p:cNvSpPr>
          <p:nvPr>
            <p:ph type="title"/>
          </p:nvPr>
        </p:nvSpPr>
        <p:spPr/>
        <p:txBody>
          <a:bodyPr/>
          <a:lstStyle/>
          <a:p>
            <a:pPr algn="l"/>
            <a:r>
              <a:rPr lang="en-US" altLang="zh-CN" dirty="0"/>
              <a:t>Evaluation</a:t>
            </a:r>
            <a:endParaRPr lang="zh-CN" altLang="en-US" dirty="0"/>
          </a:p>
        </p:txBody>
      </p:sp>
      <p:sp>
        <p:nvSpPr>
          <p:cNvPr id="3" name="Content Placeholder 2">
            <a:extLst>
              <a:ext uri="{FF2B5EF4-FFF2-40B4-BE49-F238E27FC236}">
                <a16:creationId xmlns:a16="http://schemas.microsoft.com/office/drawing/2014/main" id="{29589919-7340-4339-B9DB-3DFC7EE1CF2D}"/>
              </a:ext>
            </a:extLst>
          </p:cNvPr>
          <p:cNvSpPr>
            <a:spLocks noGrp="1"/>
          </p:cNvSpPr>
          <p:nvPr>
            <p:ph idx="1"/>
          </p:nvPr>
        </p:nvSpPr>
        <p:spPr/>
        <p:txBody>
          <a:bodyPr/>
          <a:lstStyle/>
          <a:p>
            <a:r>
              <a:rPr lang="en-US" altLang="zh-CN" i="1" dirty="0"/>
              <a:t>RQ3: Is our extension more efficient than Alloy* for generating optimal solutions?</a:t>
            </a:r>
          </a:p>
          <a:p>
            <a:pPr lvl="1"/>
            <a:r>
              <a:rPr lang="en-US" altLang="zh-CN" dirty="0"/>
              <a:t>Alloy* is another extension to Alloy which enables high-order analysis.</a:t>
            </a:r>
            <a:endParaRPr lang="zh-CN" altLang="en-US" dirty="0"/>
          </a:p>
        </p:txBody>
      </p:sp>
      <p:sp>
        <p:nvSpPr>
          <p:cNvPr id="4" name="Slide Number Placeholder 3">
            <a:extLst>
              <a:ext uri="{FF2B5EF4-FFF2-40B4-BE49-F238E27FC236}">
                <a16:creationId xmlns:a16="http://schemas.microsoft.com/office/drawing/2014/main" id="{5623460B-5782-4129-8E16-FAFBF0AFCD46}"/>
              </a:ext>
            </a:extLst>
          </p:cNvPr>
          <p:cNvSpPr>
            <a:spLocks noGrp="1"/>
          </p:cNvSpPr>
          <p:nvPr>
            <p:ph type="sldNum" sz="quarter" idx="10"/>
          </p:nvPr>
        </p:nvSpPr>
        <p:spPr/>
        <p:txBody>
          <a:bodyPr/>
          <a:lstStyle/>
          <a:p>
            <a:pPr>
              <a:defRPr/>
            </a:pPr>
            <a:fld id="{D6AE6842-3F2B-4599-81F2-1B4A8C42B1D6}" type="slidenum">
              <a:rPr lang="zh-CN" altLang="en-US" smtClean="0"/>
              <a:pPr>
                <a:defRPr/>
              </a:pPr>
              <a:t>26</a:t>
            </a:fld>
            <a:endParaRPr lang="zh-CN" altLang="en-US" dirty="0"/>
          </a:p>
        </p:txBody>
      </p:sp>
      <p:sp>
        <p:nvSpPr>
          <p:cNvPr id="5" name="TextBox 4">
            <a:extLst>
              <a:ext uri="{FF2B5EF4-FFF2-40B4-BE49-F238E27FC236}">
                <a16:creationId xmlns:a16="http://schemas.microsoft.com/office/drawing/2014/main" id="{29AD7EE9-FF7A-494E-8CCE-0D2069ECEE3F}"/>
              </a:ext>
            </a:extLst>
          </p:cNvPr>
          <p:cNvSpPr txBox="1"/>
          <p:nvPr/>
        </p:nvSpPr>
        <p:spPr>
          <a:xfrm>
            <a:off x="4876800" y="4038600"/>
            <a:ext cx="6172200" cy="2431435"/>
          </a:xfrm>
          <a:prstGeom prst="rect">
            <a:avLst/>
          </a:prstGeom>
          <a:noFill/>
        </p:spPr>
        <p:txBody>
          <a:bodyPr wrap="square" rtlCol="0">
            <a:spAutoFit/>
          </a:bodyPr>
          <a:lstStyle/>
          <a:p>
            <a:r>
              <a:rPr lang="en-US" altLang="zh-CN" b="1" dirty="0">
                <a:latin typeface="Consolas" panose="020B0609020204030204" pitchFamily="49" charset="0"/>
              </a:rPr>
              <a:t>Alloy*:</a:t>
            </a:r>
            <a:endParaRPr lang="en-US" altLang="zh-CN" dirty="0">
              <a:solidFill>
                <a:schemeClr val="accent6"/>
              </a:solidFill>
              <a:latin typeface="Consolas" panose="020B0609020204030204" pitchFamily="49" charset="0"/>
            </a:endParaRPr>
          </a:p>
          <a:p>
            <a:r>
              <a:rPr lang="en-US" altLang="zh-CN" sz="1600" dirty="0">
                <a:solidFill>
                  <a:schemeClr val="accent6"/>
                </a:solidFill>
                <a:latin typeface="Consolas" panose="020B0609020204030204" pitchFamily="49" charset="0"/>
              </a:rPr>
              <a:t>run</a:t>
            </a:r>
            <a:r>
              <a:rPr lang="en-US" altLang="zh-CN" sz="1600" dirty="0">
                <a:latin typeface="Consolas" panose="020B0609020204030204" pitchFamily="49" charset="0"/>
              </a:rPr>
              <a:t> {</a:t>
            </a:r>
          </a:p>
          <a:p>
            <a:r>
              <a:rPr lang="en-US" altLang="zh-CN" sz="1600" dirty="0">
                <a:latin typeface="Consolas" panose="020B0609020204030204" pitchFamily="49" charset="0"/>
              </a:rPr>
              <a:t>  </a:t>
            </a:r>
            <a:r>
              <a:rPr lang="en-US" altLang="zh-CN" sz="1600" dirty="0" err="1">
                <a:latin typeface="Consolas" panose="020B0609020204030204" pitchFamily="49" charset="0"/>
              </a:rPr>
              <a:t>validSchedule</a:t>
            </a:r>
            <a:r>
              <a:rPr lang="en-US" altLang="zh-CN" sz="1600" dirty="0">
                <a:latin typeface="Consolas" panose="020B0609020204030204" pitchFamily="49" charset="0"/>
              </a:rPr>
              <a:t>[courses]</a:t>
            </a:r>
          </a:p>
          <a:p>
            <a:r>
              <a:rPr lang="en-US" altLang="zh-CN" sz="1600" dirty="0">
                <a:latin typeface="Consolas" panose="020B0609020204030204" pitchFamily="49" charset="0"/>
              </a:rPr>
              <a:t>  </a:t>
            </a:r>
            <a:r>
              <a:rPr lang="en-US" altLang="zh-CN" sz="1600" dirty="0">
                <a:solidFill>
                  <a:schemeClr val="accent6"/>
                </a:solidFill>
                <a:latin typeface="Consolas" panose="020B0609020204030204" pitchFamily="49" charset="0"/>
              </a:rPr>
              <a:t>no</a:t>
            </a:r>
            <a:r>
              <a:rPr lang="en-US" altLang="zh-CN" sz="1600" dirty="0">
                <a:latin typeface="Consolas" panose="020B0609020204030204" pitchFamily="49" charset="0"/>
              </a:rPr>
              <a:t> courses’: Student -&gt; Course {</a:t>
            </a:r>
          </a:p>
          <a:p>
            <a:r>
              <a:rPr lang="en-US" altLang="zh-CN" sz="1600" dirty="0">
                <a:latin typeface="Consolas" panose="020B0609020204030204" pitchFamily="49" charset="0"/>
              </a:rPr>
              <a:t>    </a:t>
            </a:r>
            <a:r>
              <a:rPr lang="en-US" altLang="zh-CN" sz="1600" dirty="0" err="1">
                <a:latin typeface="Consolas" panose="020B0609020204030204" pitchFamily="49" charset="0"/>
              </a:rPr>
              <a:t>validSchedule</a:t>
            </a:r>
            <a:r>
              <a:rPr lang="en-US" altLang="zh-CN" sz="1600" dirty="0">
                <a:latin typeface="Consolas" panose="020B0609020204030204" pitchFamily="49" charset="0"/>
              </a:rPr>
              <a:t>[courses’]</a:t>
            </a:r>
          </a:p>
          <a:p>
            <a:r>
              <a:rPr lang="en-US" altLang="zh-CN" sz="1600" dirty="0">
                <a:latin typeface="Consolas" panose="020B0609020204030204" pitchFamily="49" charset="0"/>
              </a:rPr>
              <a:t>    </a:t>
            </a:r>
            <a:r>
              <a:rPr lang="en-US" altLang="zh-CN" sz="1600" dirty="0">
                <a:solidFill>
                  <a:schemeClr val="accent6"/>
                </a:solidFill>
                <a:latin typeface="Consolas" panose="020B0609020204030204" pitchFamily="49" charset="0"/>
              </a:rPr>
              <a:t>some</a:t>
            </a:r>
            <a:r>
              <a:rPr lang="en-US" altLang="zh-CN" sz="1600" dirty="0">
                <a:latin typeface="Consolas" panose="020B0609020204030204" pitchFamily="49" charset="0"/>
              </a:rPr>
              <a:t> s: Student | #(s.interests &amp; </a:t>
            </a:r>
            <a:r>
              <a:rPr lang="en-US" altLang="zh-CN" sz="1600" dirty="0" err="1">
                <a:latin typeface="Consolas" panose="020B0609020204030204" pitchFamily="49" charset="0"/>
              </a:rPr>
              <a:t>s.courses</a:t>
            </a:r>
            <a:r>
              <a:rPr lang="en-US" altLang="zh-CN" sz="1600" dirty="0">
                <a:latin typeface="Consolas" panose="020B0609020204030204" pitchFamily="49" charset="0"/>
              </a:rPr>
              <a:t>) &lt;</a:t>
            </a:r>
          </a:p>
          <a:p>
            <a:r>
              <a:rPr lang="en-US" altLang="zh-CN" sz="1600" dirty="0">
                <a:latin typeface="Consolas" panose="020B0609020204030204" pitchFamily="49" charset="0"/>
              </a:rPr>
              <a:t>      #(s.interests &amp; </a:t>
            </a:r>
            <a:r>
              <a:rPr lang="en-US" altLang="zh-CN" sz="1600" dirty="0" err="1">
                <a:latin typeface="Consolas" panose="020B0609020204030204" pitchFamily="49" charset="0"/>
              </a:rPr>
              <a:t>s.courses</a:t>
            </a:r>
            <a:r>
              <a:rPr lang="en-US" altLang="zh-CN" sz="1600" dirty="0">
                <a:latin typeface="Consolas" panose="020B0609020204030204" pitchFamily="49" charset="0"/>
              </a:rPr>
              <a:t>’)</a:t>
            </a:r>
          </a:p>
          <a:p>
            <a:r>
              <a:rPr lang="en-US" altLang="zh-CN" sz="1600" dirty="0">
                <a:latin typeface="Consolas" panose="020B0609020204030204" pitchFamily="49" charset="0"/>
              </a:rPr>
              <a:t>  }</a:t>
            </a:r>
          </a:p>
          <a:p>
            <a:r>
              <a:rPr lang="en-US" altLang="zh-CN" sz="1600" dirty="0">
                <a:latin typeface="Consolas" panose="020B0609020204030204" pitchFamily="49" charset="0"/>
              </a:rPr>
              <a:t>}</a:t>
            </a:r>
            <a:endParaRPr lang="zh-CN" altLang="en-US" sz="2800" dirty="0">
              <a:latin typeface="Consolas" panose="020B0609020204030204" pitchFamily="49" charset="0"/>
            </a:endParaRPr>
          </a:p>
        </p:txBody>
      </p:sp>
      <p:sp>
        <p:nvSpPr>
          <p:cNvPr id="6" name="Speech Bubble: Rectangle with Corners Rounded 5">
            <a:extLst>
              <a:ext uri="{FF2B5EF4-FFF2-40B4-BE49-F238E27FC236}">
                <a16:creationId xmlns:a16="http://schemas.microsoft.com/office/drawing/2014/main" id="{2E6A7C05-61B3-4CE9-99E4-72A91B32FD51}"/>
              </a:ext>
            </a:extLst>
          </p:cNvPr>
          <p:cNvSpPr/>
          <p:nvPr/>
        </p:nvSpPr>
        <p:spPr bwMode="auto">
          <a:xfrm>
            <a:off x="7239000" y="3810000"/>
            <a:ext cx="3657600" cy="531168"/>
          </a:xfrm>
          <a:prstGeom prst="wedgeRoundRectCallout">
            <a:avLst>
              <a:gd name="adj1" fmla="val -34510"/>
              <a:gd name="adj2" fmla="val 156766"/>
              <a:gd name="adj3" fmla="val 16667"/>
            </a:avLst>
          </a:prstGeom>
          <a:ln>
            <a:headEnd type="none" w="med" len="med"/>
            <a:tailEnd type="none" w="med" len="med"/>
          </a:ln>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style>
          <a:lnRef idx="3">
            <a:schemeClr val="lt1"/>
          </a:lnRef>
          <a:fillRef idx="1">
            <a:schemeClr val="accent3"/>
          </a:fillRef>
          <a:effectRef idx="1">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altLang="zh-CN" sz="2800" i="1" dirty="0">
                <a:solidFill>
                  <a:srgbClr val="FF0000"/>
                </a:solidFill>
                <a:ea typeface="Osaka" charset="0"/>
                <a:cs typeface="Osaka" charset="0"/>
              </a:rPr>
              <a:t>Higher-order</a:t>
            </a:r>
            <a:r>
              <a:rPr lang="en-US" altLang="zh-CN" sz="2800" dirty="0">
                <a:solidFill>
                  <a:srgbClr val="FF0000"/>
                </a:solidFill>
                <a:ea typeface="Osaka" charset="0"/>
                <a:cs typeface="Osaka" charset="0"/>
              </a:rPr>
              <a:t> function</a:t>
            </a:r>
            <a:endParaRPr kumimoji="0" lang="zh-CN" altLang="en-US" sz="2800" b="0" i="0" u="none" strike="noStrike" cap="none" normalizeH="0" baseline="0" dirty="0">
              <a:ln>
                <a:noFill/>
              </a:ln>
              <a:solidFill>
                <a:srgbClr val="FF0000"/>
              </a:solidFill>
              <a:effectLst/>
              <a:ea typeface="Osaka" charset="0"/>
              <a:cs typeface="Osaka" charset="0"/>
            </a:endParaRPr>
          </a:p>
        </p:txBody>
      </p:sp>
    </p:spTree>
    <p:extLst>
      <p:ext uri="{BB962C8B-B14F-4D97-AF65-F5344CB8AC3E}">
        <p14:creationId xmlns:p14="http://schemas.microsoft.com/office/powerpoint/2010/main" val="15655271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7FFA7-F660-456B-A2B4-C3D6FE61580F}"/>
              </a:ext>
            </a:extLst>
          </p:cNvPr>
          <p:cNvSpPr>
            <a:spLocks noGrp="1"/>
          </p:cNvSpPr>
          <p:nvPr>
            <p:ph type="title"/>
          </p:nvPr>
        </p:nvSpPr>
        <p:spPr/>
        <p:txBody>
          <a:bodyPr/>
          <a:lstStyle/>
          <a:p>
            <a:pPr algn="l"/>
            <a:r>
              <a:rPr lang="en-US" altLang="zh-CN" dirty="0"/>
              <a:t>RQ2 &amp; RQ3: Performance</a:t>
            </a:r>
            <a:endParaRPr lang="zh-CN" altLang="en-US" dirty="0"/>
          </a:p>
        </p:txBody>
      </p:sp>
      <p:pic>
        <p:nvPicPr>
          <p:cNvPr id="6" name="Content Placeholder 5">
            <a:extLst>
              <a:ext uri="{FF2B5EF4-FFF2-40B4-BE49-F238E27FC236}">
                <a16:creationId xmlns:a16="http://schemas.microsoft.com/office/drawing/2014/main" id="{9DC11244-B6BA-4F7E-9750-59110EBD26BD}"/>
              </a:ext>
            </a:extLst>
          </p:cNvPr>
          <p:cNvPicPr>
            <a:picLocks noGrp="1" noChangeAspect="1"/>
          </p:cNvPicPr>
          <p:nvPr>
            <p:ph idx="1"/>
          </p:nvPr>
        </p:nvPicPr>
        <p:blipFill>
          <a:blip r:embed="rId3"/>
          <a:stretch>
            <a:fillRect/>
          </a:stretch>
        </p:blipFill>
        <p:spPr>
          <a:xfrm>
            <a:off x="1958614" y="1693863"/>
            <a:ext cx="8274772" cy="4953000"/>
          </a:xfrm>
        </p:spPr>
      </p:pic>
      <p:sp>
        <p:nvSpPr>
          <p:cNvPr id="4" name="Slide Number Placeholder 3">
            <a:extLst>
              <a:ext uri="{FF2B5EF4-FFF2-40B4-BE49-F238E27FC236}">
                <a16:creationId xmlns:a16="http://schemas.microsoft.com/office/drawing/2014/main" id="{96CA6D59-8DDE-4CB0-9024-1C5F1A93DB11}"/>
              </a:ext>
            </a:extLst>
          </p:cNvPr>
          <p:cNvSpPr>
            <a:spLocks noGrp="1"/>
          </p:cNvSpPr>
          <p:nvPr>
            <p:ph type="sldNum" sz="quarter" idx="10"/>
          </p:nvPr>
        </p:nvSpPr>
        <p:spPr/>
        <p:txBody>
          <a:bodyPr/>
          <a:lstStyle/>
          <a:p>
            <a:pPr>
              <a:defRPr/>
            </a:pPr>
            <a:fld id="{D6AE6842-3F2B-4599-81F2-1B4A8C42B1D6}" type="slidenum">
              <a:rPr lang="zh-CN" altLang="en-US" smtClean="0"/>
              <a:pPr>
                <a:defRPr/>
              </a:pPr>
              <a:t>27</a:t>
            </a:fld>
            <a:endParaRPr lang="zh-CN" altLang="en-US" dirty="0"/>
          </a:p>
        </p:txBody>
      </p:sp>
    </p:spTree>
    <p:extLst>
      <p:ext uri="{BB962C8B-B14F-4D97-AF65-F5344CB8AC3E}">
        <p14:creationId xmlns:p14="http://schemas.microsoft.com/office/powerpoint/2010/main" val="12258933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51BE67-FE9A-447B-A3AC-ADE9C687DD7E}"/>
              </a:ext>
            </a:extLst>
          </p:cNvPr>
          <p:cNvSpPr>
            <a:spLocks noGrp="1"/>
          </p:cNvSpPr>
          <p:nvPr>
            <p:ph type="title"/>
          </p:nvPr>
        </p:nvSpPr>
        <p:spPr/>
        <p:txBody>
          <a:bodyPr/>
          <a:lstStyle/>
          <a:p>
            <a:pPr algn="l"/>
            <a:r>
              <a:rPr lang="en-US" altLang="zh-CN" dirty="0"/>
              <a:t>RQ2: observations &amp; insights</a:t>
            </a:r>
            <a:endParaRPr lang="zh-CN" altLang="en-US" dirty="0"/>
          </a:p>
        </p:txBody>
      </p:sp>
      <p:sp>
        <p:nvSpPr>
          <p:cNvPr id="3" name="Content Placeholder 2">
            <a:extLst>
              <a:ext uri="{FF2B5EF4-FFF2-40B4-BE49-F238E27FC236}">
                <a16:creationId xmlns:a16="http://schemas.microsoft.com/office/drawing/2014/main" id="{F837597B-53F8-4B92-BACA-A2B9A00C4CAD}"/>
              </a:ext>
            </a:extLst>
          </p:cNvPr>
          <p:cNvSpPr>
            <a:spLocks noGrp="1"/>
          </p:cNvSpPr>
          <p:nvPr>
            <p:ph idx="1"/>
          </p:nvPr>
        </p:nvSpPr>
        <p:spPr/>
        <p:txBody>
          <a:bodyPr/>
          <a:lstStyle/>
          <a:p>
            <a:r>
              <a:rPr lang="en-US" altLang="zh-CN" dirty="0"/>
              <a:t>When partition is applicable, spec-based &gt; auto</a:t>
            </a:r>
          </a:p>
          <a:p>
            <a:pPr lvl="1">
              <a:spcBef>
                <a:spcPts val="1200"/>
              </a:spcBef>
            </a:pPr>
            <a:r>
              <a:rPr lang="en-US" altLang="zh-CN" b="1" i="1" dirty="0"/>
              <a:t>Overhead</a:t>
            </a:r>
            <a:r>
              <a:rPr lang="en-US" altLang="zh-CN" dirty="0"/>
              <a:t>: in 2 case studies, auto-partitioning fails, and time is wasted, because the problem is too large.</a:t>
            </a:r>
          </a:p>
          <a:p>
            <a:pPr lvl="1">
              <a:spcBef>
                <a:spcPts val="1200"/>
              </a:spcBef>
            </a:pPr>
            <a:r>
              <a:rPr lang="en-US" altLang="zh-CN" b="1" i="1" dirty="0"/>
              <a:t>Partition effectiveness</a:t>
            </a:r>
            <a:r>
              <a:rPr lang="en-US" altLang="zh-CN" dirty="0"/>
              <a:t>: In 1 case study, spec-based is faster than no-partitioning, but auto is slower.</a:t>
            </a:r>
            <a:endParaRPr lang="zh-CN" altLang="en-US" dirty="0"/>
          </a:p>
        </p:txBody>
      </p:sp>
      <p:sp>
        <p:nvSpPr>
          <p:cNvPr id="4" name="Slide Number Placeholder 3">
            <a:extLst>
              <a:ext uri="{FF2B5EF4-FFF2-40B4-BE49-F238E27FC236}">
                <a16:creationId xmlns:a16="http://schemas.microsoft.com/office/drawing/2014/main" id="{C9837B0B-403D-4720-A82A-510CFBFA878E}"/>
              </a:ext>
            </a:extLst>
          </p:cNvPr>
          <p:cNvSpPr>
            <a:spLocks noGrp="1"/>
          </p:cNvSpPr>
          <p:nvPr>
            <p:ph type="sldNum" sz="quarter" idx="10"/>
          </p:nvPr>
        </p:nvSpPr>
        <p:spPr/>
        <p:txBody>
          <a:bodyPr/>
          <a:lstStyle/>
          <a:p>
            <a:pPr>
              <a:defRPr/>
            </a:pPr>
            <a:fld id="{D6AE6842-3F2B-4599-81F2-1B4A8C42B1D6}" type="slidenum">
              <a:rPr lang="zh-CN" altLang="en-US" smtClean="0"/>
              <a:pPr>
                <a:defRPr/>
              </a:pPr>
              <a:t>28</a:t>
            </a:fld>
            <a:endParaRPr lang="zh-CN" altLang="en-US" dirty="0"/>
          </a:p>
        </p:txBody>
      </p:sp>
    </p:spTree>
    <p:extLst>
      <p:ext uri="{BB962C8B-B14F-4D97-AF65-F5344CB8AC3E}">
        <p14:creationId xmlns:p14="http://schemas.microsoft.com/office/powerpoint/2010/main" val="1612882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51BE67-FE9A-447B-A3AC-ADE9C687DD7E}"/>
              </a:ext>
            </a:extLst>
          </p:cNvPr>
          <p:cNvSpPr>
            <a:spLocks noGrp="1"/>
          </p:cNvSpPr>
          <p:nvPr>
            <p:ph type="title"/>
          </p:nvPr>
        </p:nvSpPr>
        <p:spPr/>
        <p:txBody>
          <a:bodyPr/>
          <a:lstStyle/>
          <a:p>
            <a:pPr algn="l"/>
            <a:r>
              <a:rPr lang="en-US" altLang="zh-CN" dirty="0"/>
              <a:t>RQ2: observations &amp; insights</a:t>
            </a:r>
            <a:endParaRPr lang="zh-CN" alt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837597B-53F8-4B92-BACA-A2B9A00C4CAD}"/>
                  </a:ext>
                </a:extLst>
              </p:cNvPr>
              <p:cNvSpPr>
                <a:spLocks noGrp="1"/>
              </p:cNvSpPr>
              <p:nvPr>
                <p:ph idx="1"/>
              </p:nvPr>
            </p:nvSpPr>
            <p:spPr/>
            <p:txBody>
              <a:bodyPr/>
              <a:lstStyle/>
              <a:p>
                <a:r>
                  <a:rPr lang="en-US" altLang="zh-CN" dirty="0"/>
                  <a:t>When partition is </a:t>
                </a:r>
                <a:r>
                  <a:rPr lang="en-US" altLang="zh-CN" i="1" dirty="0"/>
                  <a:t>not</a:t>
                </a:r>
                <a:r>
                  <a:rPr lang="en-US" altLang="zh-CN" dirty="0"/>
                  <a:t> applicable (in 1 case study), spec-based </a:t>
                </a:r>
                <a14:m>
                  <m:oMath xmlns:m="http://schemas.openxmlformats.org/officeDocument/2006/math">
                    <m:r>
                      <a:rPr lang="en-US" altLang="zh-CN" i="1" smtClean="0">
                        <a:latin typeface="Cambria Math" panose="02040503050406030204" pitchFamily="18" charset="0"/>
                        <a:ea typeface="Cambria Math" panose="02040503050406030204" pitchFamily="18" charset="0"/>
                      </a:rPr>
                      <m:t>≈</m:t>
                    </m:r>
                  </m:oMath>
                </a14:m>
                <a:r>
                  <a:rPr lang="en-US" altLang="zh-CN" dirty="0"/>
                  <a:t> no &gt; auto</a:t>
                </a:r>
              </a:p>
              <a:p>
                <a:pPr lvl="1">
                  <a:spcBef>
                    <a:spcPts val="1200"/>
                  </a:spcBef>
                </a:pPr>
                <a:r>
                  <a:rPr lang="en-US" altLang="zh-CN" dirty="0"/>
                  <a:t>Spec-based falls back to no-partitioning </a:t>
                </a:r>
                <a:r>
                  <a:rPr lang="en-US" altLang="zh-CN" sz="2400" dirty="0"/>
                  <a:t>(minor overhead)</a:t>
                </a:r>
                <a:r>
                  <a:rPr lang="en-US" altLang="zh-CN" dirty="0"/>
                  <a:t>,</a:t>
                </a:r>
              </a:p>
              <a:p>
                <a:pPr lvl="1">
                  <a:spcBef>
                    <a:spcPts val="1200"/>
                  </a:spcBef>
                </a:pPr>
                <a:r>
                  <a:rPr lang="en-US" altLang="zh-CN" dirty="0"/>
                  <a:t>Forcing auto-partitioning can have </a:t>
                </a:r>
                <a:r>
                  <a:rPr lang="en-US" altLang="zh-CN" b="1" dirty="0"/>
                  <a:t>negative</a:t>
                </a:r>
                <a:r>
                  <a:rPr lang="en-US" altLang="zh-CN" dirty="0"/>
                  <a:t> impact on the performance.</a:t>
                </a:r>
              </a:p>
            </p:txBody>
          </p:sp>
        </mc:Choice>
        <mc:Fallback xmlns="">
          <p:sp>
            <p:nvSpPr>
              <p:cNvPr id="3" name="Content Placeholder 2">
                <a:extLst>
                  <a:ext uri="{FF2B5EF4-FFF2-40B4-BE49-F238E27FC236}">
                    <a16:creationId xmlns:a16="http://schemas.microsoft.com/office/drawing/2014/main" id="{F837597B-53F8-4B92-BACA-A2B9A00C4CAD}"/>
                  </a:ext>
                </a:extLst>
              </p:cNvPr>
              <p:cNvSpPr>
                <a:spLocks noGrp="1" noRot="1" noChangeAspect="1" noMove="1" noResize="1" noEditPoints="1" noAdjustHandles="1" noChangeArrowheads="1" noChangeShapeType="1" noTextEdit="1"/>
              </p:cNvSpPr>
              <p:nvPr>
                <p:ph idx="1"/>
              </p:nvPr>
            </p:nvSpPr>
            <p:spPr>
              <a:blipFill>
                <a:blip r:embed="rId3"/>
                <a:stretch>
                  <a:fillRect l="-1294" t="-1961"/>
                </a:stretch>
              </a:blipFill>
            </p:spPr>
            <p:txBody>
              <a:bodyPr/>
              <a:lstStyle/>
              <a:p>
                <a:r>
                  <a:rPr lang="zh-CN" altLang="en-US">
                    <a:noFill/>
                  </a:rPr>
                  <a:t> </a:t>
                </a:r>
              </a:p>
            </p:txBody>
          </p:sp>
        </mc:Fallback>
      </mc:AlternateContent>
      <p:sp>
        <p:nvSpPr>
          <p:cNvPr id="4" name="Slide Number Placeholder 3">
            <a:extLst>
              <a:ext uri="{FF2B5EF4-FFF2-40B4-BE49-F238E27FC236}">
                <a16:creationId xmlns:a16="http://schemas.microsoft.com/office/drawing/2014/main" id="{C9837B0B-403D-4720-A82A-510CFBFA878E}"/>
              </a:ext>
            </a:extLst>
          </p:cNvPr>
          <p:cNvSpPr>
            <a:spLocks noGrp="1"/>
          </p:cNvSpPr>
          <p:nvPr>
            <p:ph type="sldNum" sz="quarter" idx="10"/>
          </p:nvPr>
        </p:nvSpPr>
        <p:spPr/>
        <p:txBody>
          <a:bodyPr/>
          <a:lstStyle/>
          <a:p>
            <a:pPr>
              <a:defRPr/>
            </a:pPr>
            <a:fld id="{D6AE6842-3F2B-4599-81F2-1B4A8C42B1D6}" type="slidenum">
              <a:rPr lang="zh-CN" altLang="en-US" smtClean="0"/>
              <a:pPr>
                <a:defRPr/>
              </a:pPr>
              <a:t>29</a:t>
            </a:fld>
            <a:endParaRPr lang="zh-CN" altLang="en-US" dirty="0"/>
          </a:p>
        </p:txBody>
      </p:sp>
    </p:spTree>
    <p:extLst>
      <p:ext uri="{BB962C8B-B14F-4D97-AF65-F5344CB8AC3E}">
        <p14:creationId xmlns:p14="http://schemas.microsoft.com/office/powerpoint/2010/main" val="20566670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F20D5-22A8-49B2-9397-0E509C20DA05}"/>
              </a:ext>
            </a:extLst>
          </p:cNvPr>
          <p:cNvSpPr>
            <a:spLocks noGrp="1"/>
          </p:cNvSpPr>
          <p:nvPr>
            <p:ph type="title"/>
          </p:nvPr>
        </p:nvSpPr>
        <p:spPr/>
        <p:txBody>
          <a:bodyPr/>
          <a:lstStyle/>
          <a:p>
            <a:pPr algn="l"/>
            <a:r>
              <a:rPr lang="en-US" altLang="zh-CN" dirty="0"/>
              <a:t>Limitations of Alloy</a:t>
            </a:r>
            <a:endParaRPr lang="zh-CN" altLang="en-US" baseline="30000" dirty="0"/>
          </a:p>
        </p:txBody>
      </p:sp>
      <p:sp>
        <p:nvSpPr>
          <p:cNvPr id="3" name="Content Placeholder 2">
            <a:extLst>
              <a:ext uri="{FF2B5EF4-FFF2-40B4-BE49-F238E27FC236}">
                <a16:creationId xmlns:a16="http://schemas.microsoft.com/office/drawing/2014/main" id="{C0887653-ACB6-40E1-A665-D8CD93BD172B}"/>
              </a:ext>
            </a:extLst>
          </p:cNvPr>
          <p:cNvSpPr>
            <a:spLocks noGrp="1"/>
          </p:cNvSpPr>
          <p:nvPr>
            <p:ph idx="1"/>
          </p:nvPr>
        </p:nvSpPr>
        <p:spPr/>
        <p:txBody>
          <a:bodyPr/>
          <a:lstStyle/>
          <a:p>
            <a:pPr marL="0" indent="0">
              <a:buNone/>
            </a:pPr>
            <a:r>
              <a:rPr lang="en-US" altLang="zh-CN" sz="2800" dirty="0"/>
              <a:t>Alloy </a:t>
            </a:r>
            <a:r>
              <a:rPr lang="en-US" altLang="zh-CN" sz="2800" b="1" dirty="0"/>
              <a:t>Cannot</a:t>
            </a:r>
            <a:r>
              <a:rPr lang="en-US" altLang="zh-CN" sz="2800" dirty="0"/>
              <a:t>:</a:t>
            </a:r>
          </a:p>
          <a:p>
            <a:r>
              <a:rPr lang="en-US" altLang="zh-CN" sz="2800" dirty="0"/>
              <a:t>Generate optimal solutions</a:t>
            </a:r>
          </a:p>
          <a:p>
            <a:pPr lvl="1"/>
            <a:r>
              <a:rPr lang="en-US" altLang="zh-CN" sz="2400" dirty="0"/>
              <a:t>E.g., a safe security policy that also maximizes system capability.</a:t>
            </a:r>
          </a:p>
          <a:p>
            <a:pPr>
              <a:spcBef>
                <a:spcPts val="1200"/>
              </a:spcBef>
            </a:pPr>
            <a:r>
              <a:rPr lang="en-US" altLang="zh-CN" sz="2800" dirty="0"/>
              <a:t>Specify optional constraints</a:t>
            </a:r>
          </a:p>
          <a:p>
            <a:pPr lvl="1"/>
            <a:r>
              <a:rPr lang="en-US" altLang="zh-CN" sz="2400" dirty="0"/>
              <a:t>E.g., (optional) user preferences in a meeting schedule problem.</a:t>
            </a:r>
          </a:p>
          <a:p>
            <a:pPr>
              <a:spcBef>
                <a:spcPts val="1200"/>
              </a:spcBef>
            </a:pPr>
            <a:r>
              <a:rPr lang="en-US" altLang="zh-CN" sz="2800" dirty="0"/>
              <a:t>Specify priorities for constraints</a:t>
            </a:r>
          </a:p>
          <a:p>
            <a:pPr lvl="1"/>
            <a:r>
              <a:rPr lang="en-US" altLang="zh-CN" sz="2400" dirty="0"/>
              <a:t>To resolve conflicts between multiple optimization goals.</a:t>
            </a:r>
            <a:endParaRPr lang="zh-CN" altLang="en-US" sz="2400" dirty="0"/>
          </a:p>
        </p:txBody>
      </p:sp>
      <p:sp>
        <p:nvSpPr>
          <p:cNvPr id="4" name="Slide Number Placeholder 3">
            <a:extLst>
              <a:ext uri="{FF2B5EF4-FFF2-40B4-BE49-F238E27FC236}">
                <a16:creationId xmlns:a16="http://schemas.microsoft.com/office/drawing/2014/main" id="{EC40D8A4-D16A-457F-871F-218A18588EB0}"/>
              </a:ext>
            </a:extLst>
          </p:cNvPr>
          <p:cNvSpPr>
            <a:spLocks noGrp="1"/>
          </p:cNvSpPr>
          <p:nvPr>
            <p:ph type="sldNum" sz="quarter" idx="10"/>
          </p:nvPr>
        </p:nvSpPr>
        <p:spPr/>
        <p:txBody>
          <a:bodyPr/>
          <a:lstStyle/>
          <a:p>
            <a:pPr>
              <a:defRPr/>
            </a:pPr>
            <a:fld id="{D6AE6842-3F2B-4599-81F2-1B4A8C42B1D6}" type="slidenum">
              <a:rPr lang="zh-CN" altLang="en-US" smtClean="0"/>
              <a:pPr>
                <a:defRPr/>
              </a:pPr>
              <a:t>3</a:t>
            </a:fld>
            <a:endParaRPr lang="zh-CN" altLang="en-US" dirty="0"/>
          </a:p>
        </p:txBody>
      </p:sp>
      <p:pic>
        <p:nvPicPr>
          <p:cNvPr id="10" name="Audio 9">
            <a:hlinkClick r:id="" action="ppaction://media"/>
            <a:extLst>
              <a:ext uri="{FF2B5EF4-FFF2-40B4-BE49-F238E27FC236}">
                <a16:creationId xmlns:a16="http://schemas.microsoft.com/office/drawing/2014/main" id="{7C286CB3-29C6-4A2E-BC63-22EAADE8B9F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617604491"/>
      </p:ext>
    </p:extLst>
  </p:cSld>
  <p:clrMapOvr>
    <a:masterClrMapping/>
  </p:clrMapOvr>
  <mc:AlternateContent xmlns:mc="http://schemas.openxmlformats.org/markup-compatibility/2006" xmlns:p14="http://schemas.microsoft.com/office/powerpoint/2010/main">
    <mc:Choice Requires="p14">
      <p:transition spd="slow" p14:dur="2000" advTm="37378"/>
    </mc:Choice>
    <mc:Fallback xmlns="">
      <p:transition spd="slow" advTm="3737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51BE67-FE9A-447B-A3AC-ADE9C687DD7E}"/>
              </a:ext>
            </a:extLst>
          </p:cNvPr>
          <p:cNvSpPr>
            <a:spLocks noGrp="1"/>
          </p:cNvSpPr>
          <p:nvPr>
            <p:ph type="title"/>
          </p:nvPr>
        </p:nvSpPr>
        <p:spPr/>
        <p:txBody>
          <a:bodyPr/>
          <a:lstStyle/>
          <a:p>
            <a:pPr algn="l"/>
            <a:r>
              <a:rPr lang="en-US" altLang="zh-CN" dirty="0"/>
              <a:t>RQ2: observations &amp; insights</a:t>
            </a:r>
            <a:endParaRPr lang="zh-CN" altLang="en-US" dirty="0"/>
          </a:p>
        </p:txBody>
      </p:sp>
      <p:sp>
        <p:nvSpPr>
          <p:cNvPr id="3" name="Content Placeholder 2">
            <a:extLst>
              <a:ext uri="{FF2B5EF4-FFF2-40B4-BE49-F238E27FC236}">
                <a16:creationId xmlns:a16="http://schemas.microsoft.com/office/drawing/2014/main" id="{F837597B-53F8-4B92-BACA-A2B9A00C4CAD}"/>
              </a:ext>
            </a:extLst>
          </p:cNvPr>
          <p:cNvSpPr>
            <a:spLocks noGrp="1"/>
          </p:cNvSpPr>
          <p:nvPr>
            <p:ph idx="1"/>
          </p:nvPr>
        </p:nvSpPr>
        <p:spPr/>
        <p:txBody>
          <a:bodyPr/>
          <a:lstStyle/>
          <a:p>
            <a:r>
              <a:rPr lang="en-US" altLang="zh-CN" dirty="0"/>
              <a:t>When partitioning works well?</a:t>
            </a:r>
          </a:p>
          <a:p>
            <a:pPr lvl="1">
              <a:spcBef>
                <a:spcPts val="1200"/>
              </a:spcBef>
            </a:pPr>
            <a:r>
              <a:rPr lang="en-US" altLang="zh-CN" i="1" dirty="0"/>
              <a:t>Local</a:t>
            </a:r>
            <a:r>
              <a:rPr lang="en-US" altLang="zh-CN" dirty="0"/>
              <a:t> optimal solution is part of the </a:t>
            </a:r>
            <a:r>
              <a:rPr lang="en-US" altLang="zh-CN" i="1" dirty="0"/>
              <a:t>global</a:t>
            </a:r>
            <a:r>
              <a:rPr lang="en-US" altLang="zh-CN" dirty="0"/>
              <a:t> optimal solution, e.g., Course Scheduling.</a:t>
            </a:r>
          </a:p>
          <a:p>
            <a:pPr lvl="1">
              <a:spcBef>
                <a:spcPts val="1200"/>
              </a:spcBef>
            </a:pPr>
            <a:r>
              <a:rPr lang="en-US" altLang="zh-CN" dirty="0"/>
              <a:t>Every sub-problem in the iterative process contributes towards the final optimal solution </a:t>
            </a:r>
            <a:r>
              <a:rPr lang="en-US" altLang="zh-CN" sz="2400" dirty="0"/>
              <a:t>(1 case study does not hold).</a:t>
            </a:r>
            <a:endParaRPr lang="en-US" altLang="zh-CN" dirty="0"/>
          </a:p>
        </p:txBody>
      </p:sp>
      <p:sp>
        <p:nvSpPr>
          <p:cNvPr id="4" name="Slide Number Placeholder 3">
            <a:extLst>
              <a:ext uri="{FF2B5EF4-FFF2-40B4-BE49-F238E27FC236}">
                <a16:creationId xmlns:a16="http://schemas.microsoft.com/office/drawing/2014/main" id="{C9837B0B-403D-4720-A82A-510CFBFA878E}"/>
              </a:ext>
            </a:extLst>
          </p:cNvPr>
          <p:cNvSpPr>
            <a:spLocks noGrp="1"/>
          </p:cNvSpPr>
          <p:nvPr>
            <p:ph type="sldNum" sz="quarter" idx="10"/>
          </p:nvPr>
        </p:nvSpPr>
        <p:spPr/>
        <p:txBody>
          <a:bodyPr/>
          <a:lstStyle/>
          <a:p>
            <a:pPr>
              <a:defRPr/>
            </a:pPr>
            <a:fld id="{D6AE6842-3F2B-4599-81F2-1B4A8C42B1D6}" type="slidenum">
              <a:rPr lang="zh-CN" altLang="en-US" smtClean="0"/>
              <a:pPr>
                <a:defRPr/>
              </a:pPr>
              <a:t>30</a:t>
            </a:fld>
            <a:endParaRPr lang="zh-CN" altLang="en-US" dirty="0"/>
          </a:p>
        </p:txBody>
      </p:sp>
    </p:spTree>
    <p:extLst>
      <p:ext uri="{BB962C8B-B14F-4D97-AF65-F5344CB8AC3E}">
        <p14:creationId xmlns:p14="http://schemas.microsoft.com/office/powerpoint/2010/main" val="22235763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2D0C83-64D8-4B62-9D50-181E6A5B9B43}"/>
              </a:ext>
            </a:extLst>
          </p:cNvPr>
          <p:cNvSpPr>
            <a:spLocks noGrp="1"/>
          </p:cNvSpPr>
          <p:nvPr>
            <p:ph type="title"/>
          </p:nvPr>
        </p:nvSpPr>
        <p:spPr/>
        <p:txBody>
          <a:bodyPr/>
          <a:lstStyle/>
          <a:p>
            <a:pPr algn="l"/>
            <a:r>
              <a:rPr lang="en-US" altLang="zh-CN" dirty="0"/>
              <a:t>RQ3: vs. Alloy*</a:t>
            </a:r>
            <a:endParaRPr lang="zh-CN" altLang="en-US" dirty="0"/>
          </a:p>
        </p:txBody>
      </p:sp>
      <p:sp>
        <p:nvSpPr>
          <p:cNvPr id="3" name="Content Placeholder 2">
            <a:extLst>
              <a:ext uri="{FF2B5EF4-FFF2-40B4-BE49-F238E27FC236}">
                <a16:creationId xmlns:a16="http://schemas.microsoft.com/office/drawing/2014/main" id="{8837ABF4-3186-40D5-AABB-22D6A75C285D}"/>
              </a:ext>
            </a:extLst>
          </p:cNvPr>
          <p:cNvSpPr>
            <a:spLocks noGrp="1"/>
          </p:cNvSpPr>
          <p:nvPr>
            <p:ph idx="1"/>
          </p:nvPr>
        </p:nvSpPr>
        <p:spPr/>
        <p:txBody>
          <a:bodyPr/>
          <a:lstStyle/>
          <a:p>
            <a:r>
              <a:rPr lang="en-US" altLang="zh-CN" dirty="0"/>
              <a:t>Our extension is faster in all problems.</a:t>
            </a:r>
          </a:p>
          <a:p>
            <a:r>
              <a:rPr lang="en-US" altLang="zh-CN" dirty="0"/>
              <a:t>Additionally, Alloy* is </a:t>
            </a:r>
            <a:r>
              <a:rPr lang="en-US" altLang="zh-CN" i="1" dirty="0"/>
              <a:t>not </a:t>
            </a:r>
            <a:r>
              <a:rPr lang="en-US" altLang="zh-CN" dirty="0"/>
              <a:t>applicable in:</a:t>
            </a:r>
          </a:p>
          <a:p>
            <a:pPr lvl="1"/>
            <a:r>
              <a:rPr lang="en-US" altLang="zh-CN" dirty="0"/>
              <a:t>1 case study containing soft constraints,</a:t>
            </a:r>
          </a:p>
          <a:p>
            <a:pPr lvl="1"/>
            <a:r>
              <a:rPr lang="en-US" altLang="zh-CN" dirty="0"/>
              <a:t>1 case study requiring a complete rewrite, which has a quantification formula with 40 variables.</a:t>
            </a:r>
            <a:endParaRPr lang="zh-CN" altLang="en-US" dirty="0"/>
          </a:p>
        </p:txBody>
      </p:sp>
      <p:sp>
        <p:nvSpPr>
          <p:cNvPr id="4" name="Slide Number Placeholder 3">
            <a:extLst>
              <a:ext uri="{FF2B5EF4-FFF2-40B4-BE49-F238E27FC236}">
                <a16:creationId xmlns:a16="http://schemas.microsoft.com/office/drawing/2014/main" id="{0F93A4F6-79A7-4600-8795-61689D78CF7E}"/>
              </a:ext>
            </a:extLst>
          </p:cNvPr>
          <p:cNvSpPr>
            <a:spLocks noGrp="1"/>
          </p:cNvSpPr>
          <p:nvPr>
            <p:ph type="sldNum" sz="quarter" idx="10"/>
          </p:nvPr>
        </p:nvSpPr>
        <p:spPr/>
        <p:txBody>
          <a:bodyPr/>
          <a:lstStyle/>
          <a:p>
            <a:pPr>
              <a:defRPr/>
            </a:pPr>
            <a:fld id="{D6AE6842-3F2B-4599-81F2-1B4A8C42B1D6}" type="slidenum">
              <a:rPr lang="zh-CN" altLang="en-US" smtClean="0"/>
              <a:pPr>
                <a:defRPr/>
              </a:pPr>
              <a:t>31</a:t>
            </a:fld>
            <a:endParaRPr lang="zh-CN" altLang="en-US" dirty="0"/>
          </a:p>
        </p:txBody>
      </p:sp>
    </p:spTree>
    <p:extLst>
      <p:ext uri="{BB962C8B-B14F-4D97-AF65-F5344CB8AC3E}">
        <p14:creationId xmlns:p14="http://schemas.microsoft.com/office/powerpoint/2010/main" val="13062891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11C534-4C22-4C11-A408-8F442B39F44D}"/>
              </a:ext>
            </a:extLst>
          </p:cNvPr>
          <p:cNvSpPr>
            <a:spLocks noGrp="1"/>
          </p:cNvSpPr>
          <p:nvPr>
            <p:ph type="title"/>
          </p:nvPr>
        </p:nvSpPr>
        <p:spPr/>
        <p:txBody>
          <a:bodyPr/>
          <a:lstStyle/>
          <a:p>
            <a:pPr algn="l"/>
            <a:r>
              <a:rPr lang="en-US" altLang="zh-CN" dirty="0"/>
              <a:t>Conclusion</a:t>
            </a:r>
            <a:endParaRPr lang="zh-CN" altLang="en-US" dirty="0"/>
          </a:p>
        </p:txBody>
      </p:sp>
      <p:sp>
        <p:nvSpPr>
          <p:cNvPr id="3" name="Content Placeholder 2">
            <a:extLst>
              <a:ext uri="{FF2B5EF4-FFF2-40B4-BE49-F238E27FC236}">
                <a16:creationId xmlns:a16="http://schemas.microsoft.com/office/drawing/2014/main" id="{D9BD3A20-2CDF-4089-8BE4-F129393026F7}"/>
              </a:ext>
            </a:extLst>
          </p:cNvPr>
          <p:cNvSpPr>
            <a:spLocks noGrp="1"/>
          </p:cNvSpPr>
          <p:nvPr>
            <p:ph idx="1"/>
          </p:nvPr>
        </p:nvSpPr>
        <p:spPr/>
        <p:txBody>
          <a:bodyPr/>
          <a:lstStyle/>
          <a:p>
            <a:r>
              <a:rPr lang="en-US" altLang="zh-CN" dirty="0"/>
              <a:t>New keywords and solving workflow for Alloy</a:t>
            </a:r>
          </a:p>
          <a:p>
            <a:r>
              <a:rPr lang="en-US" altLang="zh-CN" dirty="0"/>
              <a:t>Enable Alloy to:</a:t>
            </a:r>
          </a:p>
          <a:p>
            <a:pPr lvl="1"/>
            <a:r>
              <a:rPr lang="en-US" altLang="zh-CN" dirty="0"/>
              <a:t>Generate optimal solutions</a:t>
            </a:r>
          </a:p>
          <a:p>
            <a:pPr lvl="1"/>
            <a:r>
              <a:rPr lang="en-US" altLang="zh-CN" dirty="0"/>
              <a:t>Define and solve soft constraints</a:t>
            </a:r>
          </a:p>
          <a:p>
            <a:pPr lvl="1"/>
            <a:r>
              <a:rPr lang="en-US" altLang="zh-CN" dirty="0"/>
              <a:t>Specify priorities for multiple optimization goals.</a:t>
            </a:r>
          </a:p>
          <a:p>
            <a:r>
              <a:rPr lang="en-US" altLang="zh-CN" dirty="0"/>
              <a:t>Optimization tech: Spec-based partitioning</a:t>
            </a:r>
            <a:endParaRPr lang="zh-CN" altLang="en-US" dirty="0"/>
          </a:p>
          <a:p>
            <a:endParaRPr lang="zh-CN" altLang="en-US" dirty="0"/>
          </a:p>
        </p:txBody>
      </p:sp>
      <p:sp>
        <p:nvSpPr>
          <p:cNvPr id="4" name="Slide Number Placeholder 3">
            <a:extLst>
              <a:ext uri="{FF2B5EF4-FFF2-40B4-BE49-F238E27FC236}">
                <a16:creationId xmlns:a16="http://schemas.microsoft.com/office/drawing/2014/main" id="{FC3DA48E-BC31-498D-8FD3-DB36B1AF8D58}"/>
              </a:ext>
            </a:extLst>
          </p:cNvPr>
          <p:cNvSpPr>
            <a:spLocks noGrp="1"/>
          </p:cNvSpPr>
          <p:nvPr>
            <p:ph type="sldNum" sz="quarter" idx="10"/>
          </p:nvPr>
        </p:nvSpPr>
        <p:spPr/>
        <p:txBody>
          <a:bodyPr/>
          <a:lstStyle/>
          <a:p>
            <a:pPr>
              <a:defRPr/>
            </a:pPr>
            <a:fld id="{D6AE6842-3F2B-4599-81F2-1B4A8C42B1D6}" type="slidenum">
              <a:rPr lang="zh-CN" altLang="en-US" smtClean="0"/>
              <a:pPr>
                <a:defRPr/>
              </a:pPr>
              <a:t>32</a:t>
            </a:fld>
            <a:endParaRPr lang="zh-CN" altLang="en-US" dirty="0"/>
          </a:p>
        </p:txBody>
      </p:sp>
    </p:spTree>
    <p:extLst>
      <p:ext uri="{BB962C8B-B14F-4D97-AF65-F5344CB8AC3E}">
        <p14:creationId xmlns:p14="http://schemas.microsoft.com/office/powerpoint/2010/main" val="29620931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11C534-4C22-4C11-A408-8F442B39F44D}"/>
              </a:ext>
            </a:extLst>
          </p:cNvPr>
          <p:cNvSpPr>
            <a:spLocks noGrp="1"/>
          </p:cNvSpPr>
          <p:nvPr>
            <p:ph type="title"/>
          </p:nvPr>
        </p:nvSpPr>
        <p:spPr/>
        <p:txBody>
          <a:bodyPr/>
          <a:lstStyle/>
          <a:p>
            <a:pPr algn="l"/>
            <a:r>
              <a:rPr lang="en-US" altLang="zh-CN" dirty="0"/>
              <a:t>Future work</a:t>
            </a:r>
            <a:endParaRPr lang="zh-CN" altLang="en-US" dirty="0"/>
          </a:p>
        </p:txBody>
      </p:sp>
      <p:sp>
        <p:nvSpPr>
          <p:cNvPr id="3" name="Content Placeholder 2">
            <a:extLst>
              <a:ext uri="{FF2B5EF4-FFF2-40B4-BE49-F238E27FC236}">
                <a16:creationId xmlns:a16="http://schemas.microsoft.com/office/drawing/2014/main" id="{D9BD3A20-2CDF-4089-8BE4-F129393026F7}"/>
              </a:ext>
            </a:extLst>
          </p:cNvPr>
          <p:cNvSpPr>
            <a:spLocks noGrp="1"/>
          </p:cNvSpPr>
          <p:nvPr>
            <p:ph idx="1"/>
          </p:nvPr>
        </p:nvSpPr>
        <p:spPr/>
        <p:txBody>
          <a:bodyPr/>
          <a:lstStyle/>
          <a:p>
            <a:r>
              <a:rPr lang="en-US" altLang="zh-CN" dirty="0" err="1"/>
              <a:t>MaxSAT</a:t>
            </a:r>
            <a:r>
              <a:rPr lang="en-US" altLang="zh-CN" dirty="0"/>
              <a:t> uses weights instead of priority</a:t>
            </a:r>
          </a:p>
          <a:p>
            <a:r>
              <a:rPr lang="en-US" altLang="zh-CN" dirty="0"/>
              <a:t>Enable Alloy with more fine-grained weights analysis</a:t>
            </a:r>
          </a:p>
          <a:p>
            <a:pPr lvl="1"/>
            <a:r>
              <a:rPr lang="en-US" altLang="zh-CN" dirty="0"/>
              <a:t>Specify utility functions in self-</a:t>
            </a:r>
            <a:r>
              <a:rPr lang="en-US" altLang="zh-CN"/>
              <a:t>* systems</a:t>
            </a:r>
            <a:endParaRPr lang="en-US" altLang="zh-CN" dirty="0"/>
          </a:p>
          <a:p>
            <a:pPr lvl="1"/>
            <a:r>
              <a:rPr lang="en-US" altLang="zh-CN" dirty="0"/>
              <a:t>Trade-off analysis</a:t>
            </a:r>
            <a:endParaRPr lang="zh-CN" altLang="en-US" dirty="0"/>
          </a:p>
          <a:p>
            <a:endParaRPr lang="zh-CN" altLang="en-US" dirty="0"/>
          </a:p>
        </p:txBody>
      </p:sp>
      <p:sp>
        <p:nvSpPr>
          <p:cNvPr id="4" name="Slide Number Placeholder 3">
            <a:extLst>
              <a:ext uri="{FF2B5EF4-FFF2-40B4-BE49-F238E27FC236}">
                <a16:creationId xmlns:a16="http://schemas.microsoft.com/office/drawing/2014/main" id="{FC3DA48E-BC31-498D-8FD3-DB36B1AF8D58}"/>
              </a:ext>
            </a:extLst>
          </p:cNvPr>
          <p:cNvSpPr>
            <a:spLocks noGrp="1"/>
          </p:cNvSpPr>
          <p:nvPr>
            <p:ph type="sldNum" sz="quarter" idx="10"/>
          </p:nvPr>
        </p:nvSpPr>
        <p:spPr/>
        <p:txBody>
          <a:bodyPr/>
          <a:lstStyle/>
          <a:p>
            <a:pPr>
              <a:defRPr/>
            </a:pPr>
            <a:fld id="{D6AE6842-3F2B-4599-81F2-1B4A8C42B1D6}" type="slidenum">
              <a:rPr lang="zh-CN" altLang="en-US" smtClean="0"/>
              <a:pPr>
                <a:defRPr/>
              </a:pPr>
              <a:t>33</a:t>
            </a:fld>
            <a:endParaRPr lang="zh-CN" altLang="en-US" dirty="0"/>
          </a:p>
        </p:txBody>
      </p:sp>
    </p:spTree>
    <p:extLst>
      <p:ext uri="{BB962C8B-B14F-4D97-AF65-F5344CB8AC3E}">
        <p14:creationId xmlns:p14="http://schemas.microsoft.com/office/powerpoint/2010/main" val="20232053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3A4794-2831-4135-A5F5-8CCA1BB656D6}"/>
              </a:ext>
            </a:extLst>
          </p:cNvPr>
          <p:cNvSpPr>
            <a:spLocks noGrp="1"/>
          </p:cNvSpPr>
          <p:nvPr>
            <p:ph type="title"/>
          </p:nvPr>
        </p:nvSpPr>
        <p:spPr/>
        <p:txBody>
          <a:bodyPr/>
          <a:lstStyle/>
          <a:p>
            <a:pPr algn="l"/>
            <a:r>
              <a:rPr lang="en-US" altLang="zh-CN" dirty="0"/>
              <a:t>Example: Course Scheduling</a:t>
            </a:r>
            <a:endParaRPr lang="zh-CN" altLang="en-US" dirty="0"/>
          </a:p>
        </p:txBody>
      </p:sp>
      <p:sp>
        <p:nvSpPr>
          <p:cNvPr id="3" name="Content Placeholder 2">
            <a:extLst>
              <a:ext uri="{FF2B5EF4-FFF2-40B4-BE49-F238E27FC236}">
                <a16:creationId xmlns:a16="http://schemas.microsoft.com/office/drawing/2014/main" id="{C82DB74B-34F7-4E6D-A4E2-D557AB4D4A1F}"/>
              </a:ext>
            </a:extLst>
          </p:cNvPr>
          <p:cNvSpPr>
            <a:spLocks noGrp="1"/>
          </p:cNvSpPr>
          <p:nvPr>
            <p:ph idx="1"/>
          </p:nvPr>
        </p:nvSpPr>
        <p:spPr/>
        <p:txBody>
          <a:bodyPr/>
          <a:lstStyle/>
          <a:p>
            <a:r>
              <a:rPr lang="en-US" altLang="zh-CN" dirty="0"/>
              <a:t>A course scheduling system:</a:t>
            </a:r>
          </a:p>
          <a:p>
            <a:pPr lvl="1"/>
            <a:r>
              <a:rPr lang="en-US" altLang="zh-CN" dirty="0"/>
              <a:t>Each student must take at least 3 courses;</a:t>
            </a:r>
          </a:p>
          <a:p>
            <a:pPr lvl="1"/>
            <a:r>
              <a:rPr lang="en-US" altLang="zh-CN" dirty="0"/>
              <a:t>Each student must take all their </a:t>
            </a:r>
            <a:r>
              <a:rPr lang="en-US" altLang="zh-CN" i="1" dirty="0"/>
              <a:t>core</a:t>
            </a:r>
            <a:r>
              <a:rPr lang="en-US" altLang="zh-CN" dirty="0"/>
              <a:t> courses;</a:t>
            </a:r>
          </a:p>
          <a:p>
            <a:pPr lvl="1"/>
            <a:r>
              <a:rPr lang="en-US" altLang="zh-CN" dirty="0"/>
              <a:t>A student must not take courses whose lecture times conflict.</a:t>
            </a:r>
            <a:endParaRPr lang="zh-CN" altLang="en-US" dirty="0"/>
          </a:p>
        </p:txBody>
      </p:sp>
      <p:sp>
        <p:nvSpPr>
          <p:cNvPr id="4" name="Slide Number Placeholder 3">
            <a:extLst>
              <a:ext uri="{FF2B5EF4-FFF2-40B4-BE49-F238E27FC236}">
                <a16:creationId xmlns:a16="http://schemas.microsoft.com/office/drawing/2014/main" id="{3620AAF7-9F8E-4571-8404-5CB191B897AB}"/>
              </a:ext>
            </a:extLst>
          </p:cNvPr>
          <p:cNvSpPr>
            <a:spLocks noGrp="1"/>
          </p:cNvSpPr>
          <p:nvPr>
            <p:ph type="sldNum" sz="quarter" idx="10"/>
          </p:nvPr>
        </p:nvSpPr>
        <p:spPr/>
        <p:txBody>
          <a:bodyPr/>
          <a:lstStyle/>
          <a:p>
            <a:pPr>
              <a:defRPr/>
            </a:pPr>
            <a:fld id="{D6AE6842-3F2B-4599-81F2-1B4A8C42B1D6}" type="slidenum">
              <a:rPr lang="zh-CN" altLang="en-US" smtClean="0"/>
              <a:pPr>
                <a:defRPr/>
              </a:pPr>
              <a:t>4</a:t>
            </a:fld>
            <a:endParaRPr lang="zh-CN" altLang="en-US" dirty="0"/>
          </a:p>
        </p:txBody>
      </p:sp>
      <p:pic>
        <p:nvPicPr>
          <p:cNvPr id="7" name="Audio 6">
            <a:hlinkClick r:id="" action="ppaction://media"/>
            <a:extLst>
              <a:ext uri="{FF2B5EF4-FFF2-40B4-BE49-F238E27FC236}">
                <a16:creationId xmlns:a16="http://schemas.microsoft.com/office/drawing/2014/main" id="{475D638F-F7C1-41BE-90AA-4CBD1FB8024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630959496"/>
      </p:ext>
    </p:extLst>
  </p:cSld>
  <p:clrMapOvr>
    <a:masterClrMapping/>
  </p:clrMapOvr>
  <mc:AlternateContent xmlns:mc="http://schemas.openxmlformats.org/markup-compatibility/2006" xmlns:p14="http://schemas.microsoft.com/office/powerpoint/2010/main">
    <mc:Choice Requires="p14">
      <p:transition spd="slow" p14:dur="2000" advTm="18633"/>
    </mc:Choice>
    <mc:Fallback xmlns="">
      <p:transition spd="slow" advTm="1863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389103-DE16-4227-9627-2F6CD7484C30}"/>
              </a:ext>
            </a:extLst>
          </p:cNvPr>
          <p:cNvSpPr>
            <a:spLocks noGrp="1"/>
          </p:cNvSpPr>
          <p:nvPr>
            <p:ph type="title"/>
          </p:nvPr>
        </p:nvSpPr>
        <p:spPr>
          <a:xfrm>
            <a:off x="914400" y="609600"/>
            <a:ext cx="10363200" cy="1143000"/>
          </a:xfrm>
        </p:spPr>
        <p:txBody>
          <a:bodyPr wrap="square" anchor="ctr">
            <a:normAutofit/>
          </a:bodyPr>
          <a:lstStyle/>
          <a:p>
            <a:r>
              <a:rPr lang="en-US" altLang="zh-CN" dirty="0"/>
              <a:t>Alloy Spec</a:t>
            </a:r>
            <a:endParaRPr lang="zh-CN" altLang="en-US"/>
          </a:p>
        </p:txBody>
      </p:sp>
      <p:pic>
        <p:nvPicPr>
          <p:cNvPr id="9" name="Picture 8">
            <a:extLst>
              <a:ext uri="{FF2B5EF4-FFF2-40B4-BE49-F238E27FC236}">
                <a16:creationId xmlns:a16="http://schemas.microsoft.com/office/drawing/2014/main" id="{3010C65E-39F7-478F-B4FE-B18FAF938B7C}"/>
              </a:ext>
            </a:extLst>
          </p:cNvPr>
          <p:cNvPicPr>
            <a:picLocks noChangeAspect="1"/>
          </p:cNvPicPr>
          <p:nvPr/>
        </p:nvPicPr>
        <p:blipFill>
          <a:blip r:embed="rId5"/>
          <a:stretch>
            <a:fillRect/>
          </a:stretch>
        </p:blipFill>
        <p:spPr>
          <a:xfrm>
            <a:off x="904383" y="1957552"/>
            <a:ext cx="6258418" cy="2237383"/>
          </a:xfrm>
          <a:prstGeom prst="rect">
            <a:avLst/>
          </a:prstGeom>
          <a:noFill/>
        </p:spPr>
      </p:pic>
      <p:sp>
        <p:nvSpPr>
          <p:cNvPr id="14" name="Content Placeholder 3">
            <a:extLst>
              <a:ext uri="{FF2B5EF4-FFF2-40B4-BE49-F238E27FC236}">
                <a16:creationId xmlns:a16="http://schemas.microsoft.com/office/drawing/2014/main" id="{D6BDAF98-FDA7-42BA-B678-05407EF8F76A}"/>
              </a:ext>
            </a:extLst>
          </p:cNvPr>
          <p:cNvSpPr>
            <a:spLocks noGrp="1"/>
          </p:cNvSpPr>
          <p:nvPr>
            <p:ph sz="half" idx="2"/>
          </p:nvPr>
        </p:nvSpPr>
        <p:spPr>
          <a:xfrm>
            <a:off x="8077200" y="1981200"/>
            <a:ext cx="3429000" cy="4038600"/>
          </a:xfrm>
        </p:spPr>
        <p:txBody>
          <a:bodyPr/>
          <a:lstStyle/>
          <a:p>
            <a:pPr marL="0" indent="0">
              <a:buNone/>
            </a:pPr>
            <a:r>
              <a:rPr lang="en-US" dirty="0"/>
              <a:t>Define:</a:t>
            </a:r>
          </a:p>
          <a:p>
            <a:r>
              <a:rPr lang="en-US" dirty="0"/>
              <a:t>Day and Time</a:t>
            </a:r>
          </a:p>
          <a:p>
            <a:r>
              <a:rPr lang="en-US" dirty="0"/>
              <a:t>Courses</a:t>
            </a:r>
          </a:p>
          <a:p>
            <a:r>
              <a:rPr lang="en-US" dirty="0"/>
              <a:t>Lecture times</a:t>
            </a:r>
          </a:p>
          <a:p>
            <a:r>
              <a:rPr lang="en-US" dirty="0"/>
              <a:t>Students</a:t>
            </a:r>
          </a:p>
        </p:txBody>
      </p:sp>
      <p:sp>
        <p:nvSpPr>
          <p:cNvPr id="4" name="Slide Number Placeholder 3">
            <a:extLst>
              <a:ext uri="{FF2B5EF4-FFF2-40B4-BE49-F238E27FC236}">
                <a16:creationId xmlns:a16="http://schemas.microsoft.com/office/drawing/2014/main" id="{E82D822E-3DD0-476F-8342-7C12E17873B5}"/>
              </a:ext>
            </a:extLst>
          </p:cNvPr>
          <p:cNvSpPr>
            <a:spLocks noGrp="1"/>
          </p:cNvSpPr>
          <p:nvPr>
            <p:ph type="sldNum" sz="quarter" idx="10"/>
          </p:nvPr>
        </p:nvSpPr>
        <p:spPr>
          <a:xfrm>
            <a:off x="909638" y="6281738"/>
            <a:ext cx="842962" cy="365125"/>
          </a:xfrm>
        </p:spPr>
        <p:txBody>
          <a:bodyPr anchor="ctr">
            <a:normAutofit/>
          </a:bodyPr>
          <a:lstStyle/>
          <a:p>
            <a:pPr>
              <a:spcAft>
                <a:spcPts val="600"/>
              </a:spcAft>
              <a:defRPr/>
            </a:pPr>
            <a:fld id="{D6AE6842-3F2B-4599-81F2-1B4A8C42B1D6}" type="slidenum">
              <a:rPr lang="zh-CN" altLang="en-US" smtClean="0"/>
              <a:pPr>
                <a:spcAft>
                  <a:spcPts val="600"/>
                </a:spcAft>
                <a:defRPr/>
              </a:pPr>
              <a:t>5</a:t>
            </a:fld>
            <a:endParaRPr lang="zh-CN" altLang="en-US"/>
          </a:p>
        </p:txBody>
      </p:sp>
      <p:pic>
        <p:nvPicPr>
          <p:cNvPr id="11" name="Picture 10">
            <a:extLst>
              <a:ext uri="{FF2B5EF4-FFF2-40B4-BE49-F238E27FC236}">
                <a16:creationId xmlns:a16="http://schemas.microsoft.com/office/drawing/2014/main" id="{FE2DCD27-9A86-4901-8B87-81B86123DD35}"/>
              </a:ext>
            </a:extLst>
          </p:cNvPr>
          <p:cNvPicPr>
            <a:picLocks noChangeAspect="1"/>
          </p:cNvPicPr>
          <p:nvPr/>
        </p:nvPicPr>
        <p:blipFill>
          <a:blip r:embed="rId6"/>
          <a:stretch>
            <a:fillRect/>
          </a:stretch>
        </p:blipFill>
        <p:spPr>
          <a:xfrm>
            <a:off x="904383" y="4287822"/>
            <a:ext cx="4886817" cy="1579578"/>
          </a:xfrm>
          <a:prstGeom prst="rect">
            <a:avLst/>
          </a:prstGeom>
        </p:spPr>
      </p:pic>
      <p:pic>
        <p:nvPicPr>
          <p:cNvPr id="3" name="Audio 2">
            <a:hlinkClick r:id="" action="ppaction://media"/>
            <a:extLst>
              <a:ext uri="{FF2B5EF4-FFF2-40B4-BE49-F238E27FC236}">
                <a16:creationId xmlns:a16="http://schemas.microsoft.com/office/drawing/2014/main" id="{F6DCCD8D-4D9F-4A6B-9602-EE7FDE8111DA}"/>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697371076"/>
      </p:ext>
    </p:extLst>
  </p:cSld>
  <p:clrMapOvr>
    <a:masterClrMapping/>
  </p:clrMapOvr>
  <mc:AlternateContent xmlns:mc="http://schemas.openxmlformats.org/markup-compatibility/2006" xmlns:p14="http://schemas.microsoft.com/office/powerpoint/2010/main">
    <mc:Choice Requires="p14">
      <p:transition spd="slow" p14:dur="2000" advTm="11567"/>
    </mc:Choice>
    <mc:Fallback xmlns="">
      <p:transition spd="slow" advTm="1156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389103-DE16-4227-9627-2F6CD7484C30}"/>
              </a:ext>
            </a:extLst>
          </p:cNvPr>
          <p:cNvSpPr>
            <a:spLocks noGrp="1"/>
          </p:cNvSpPr>
          <p:nvPr>
            <p:ph type="title"/>
          </p:nvPr>
        </p:nvSpPr>
        <p:spPr>
          <a:xfrm>
            <a:off x="914400" y="609600"/>
            <a:ext cx="10363200" cy="1143000"/>
          </a:xfrm>
        </p:spPr>
        <p:txBody>
          <a:bodyPr wrap="square" anchor="ctr">
            <a:normAutofit/>
          </a:bodyPr>
          <a:lstStyle/>
          <a:p>
            <a:r>
              <a:rPr lang="en-US" altLang="zh-CN" dirty="0"/>
              <a:t>Alloy Spec</a:t>
            </a:r>
            <a:endParaRPr lang="zh-CN" altLang="en-US"/>
          </a:p>
        </p:txBody>
      </p:sp>
      <p:pic>
        <p:nvPicPr>
          <p:cNvPr id="7" name="Picture 6">
            <a:extLst>
              <a:ext uri="{FF2B5EF4-FFF2-40B4-BE49-F238E27FC236}">
                <a16:creationId xmlns:a16="http://schemas.microsoft.com/office/drawing/2014/main" id="{36E95CC0-9760-4640-AD35-52F9EC2EFED1}"/>
              </a:ext>
            </a:extLst>
          </p:cNvPr>
          <p:cNvPicPr>
            <a:picLocks noChangeAspect="1"/>
          </p:cNvPicPr>
          <p:nvPr/>
        </p:nvPicPr>
        <p:blipFill>
          <a:blip r:embed="rId5"/>
          <a:stretch>
            <a:fillRect/>
          </a:stretch>
        </p:blipFill>
        <p:spPr>
          <a:xfrm>
            <a:off x="917521" y="2296287"/>
            <a:ext cx="6781800" cy="3441764"/>
          </a:xfrm>
          <a:prstGeom prst="rect">
            <a:avLst/>
          </a:prstGeom>
          <a:noFill/>
        </p:spPr>
      </p:pic>
      <p:sp>
        <p:nvSpPr>
          <p:cNvPr id="4" name="Slide Number Placeholder 3">
            <a:extLst>
              <a:ext uri="{FF2B5EF4-FFF2-40B4-BE49-F238E27FC236}">
                <a16:creationId xmlns:a16="http://schemas.microsoft.com/office/drawing/2014/main" id="{E82D822E-3DD0-476F-8342-7C12E17873B5}"/>
              </a:ext>
            </a:extLst>
          </p:cNvPr>
          <p:cNvSpPr>
            <a:spLocks noGrp="1"/>
          </p:cNvSpPr>
          <p:nvPr>
            <p:ph type="sldNum" sz="quarter" idx="10"/>
          </p:nvPr>
        </p:nvSpPr>
        <p:spPr>
          <a:xfrm>
            <a:off x="909638" y="6281738"/>
            <a:ext cx="842962" cy="365125"/>
          </a:xfrm>
        </p:spPr>
        <p:txBody>
          <a:bodyPr anchor="ctr">
            <a:normAutofit/>
          </a:bodyPr>
          <a:lstStyle/>
          <a:p>
            <a:pPr>
              <a:spcAft>
                <a:spcPts val="600"/>
              </a:spcAft>
              <a:defRPr/>
            </a:pPr>
            <a:fld id="{D6AE6842-3F2B-4599-81F2-1B4A8C42B1D6}" type="slidenum">
              <a:rPr lang="zh-CN" altLang="en-US" smtClean="0"/>
              <a:pPr>
                <a:spcAft>
                  <a:spcPts val="600"/>
                </a:spcAft>
                <a:defRPr/>
              </a:pPr>
              <a:t>6</a:t>
            </a:fld>
            <a:endParaRPr lang="zh-CN" altLang="en-US"/>
          </a:p>
        </p:txBody>
      </p:sp>
      <p:sp>
        <p:nvSpPr>
          <p:cNvPr id="13" name="Speech Bubble: Rectangle with Corners Rounded 12">
            <a:extLst>
              <a:ext uri="{FF2B5EF4-FFF2-40B4-BE49-F238E27FC236}">
                <a16:creationId xmlns:a16="http://schemas.microsoft.com/office/drawing/2014/main" id="{602AD293-CDF2-4EE6-8279-EFFD78CE5BE0}"/>
              </a:ext>
            </a:extLst>
          </p:cNvPr>
          <p:cNvSpPr/>
          <p:nvPr/>
        </p:nvSpPr>
        <p:spPr bwMode="auto">
          <a:xfrm>
            <a:off x="4800600" y="1413640"/>
            <a:ext cx="4114799" cy="609601"/>
          </a:xfrm>
          <a:prstGeom prst="wedgeRoundRectCallout">
            <a:avLst>
              <a:gd name="adj1" fmla="val -81358"/>
              <a:gd name="adj2" fmla="val 191455"/>
              <a:gd name="adj3" fmla="val 16667"/>
            </a:avLst>
          </a:prstGeom>
          <a:ln>
            <a:headEnd type="none" w="med" len="med"/>
            <a:tailEnd type="none" w="med" len="med"/>
          </a:ln>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style>
          <a:lnRef idx="3">
            <a:schemeClr val="lt1"/>
          </a:lnRef>
          <a:fillRef idx="1">
            <a:schemeClr val="accent3"/>
          </a:fillRef>
          <a:effectRef idx="1">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altLang="zh-CN" sz="2800" dirty="0">
                <a:solidFill>
                  <a:srgbClr val="000000"/>
                </a:solidFill>
                <a:ea typeface="Osaka" charset="0"/>
                <a:cs typeface="Osaka" charset="0"/>
              </a:rPr>
              <a:t>R1: Number of courses</a:t>
            </a:r>
            <a:endParaRPr kumimoji="0" lang="zh-CN" altLang="en-US" sz="2800" b="0" i="0" u="none" strike="noStrike" cap="none" normalizeH="0" baseline="0" dirty="0">
              <a:ln>
                <a:noFill/>
              </a:ln>
              <a:solidFill>
                <a:srgbClr val="000000"/>
              </a:solidFill>
              <a:effectLst/>
              <a:ea typeface="Osaka" charset="0"/>
              <a:cs typeface="Osaka" charset="0"/>
            </a:endParaRPr>
          </a:p>
        </p:txBody>
      </p:sp>
      <p:sp>
        <p:nvSpPr>
          <p:cNvPr id="15" name="Speech Bubble: Rectangle with Corners Rounded 14">
            <a:extLst>
              <a:ext uri="{FF2B5EF4-FFF2-40B4-BE49-F238E27FC236}">
                <a16:creationId xmlns:a16="http://schemas.microsoft.com/office/drawing/2014/main" id="{4C346FE4-1FAF-434B-B5A7-45E9F41524C0}"/>
              </a:ext>
            </a:extLst>
          </p:cNvPr>
          <p:cNvSpPr/>
          <p:nvPr/>
        </p:nvSpPr>
        <p:spPr bwMode="auto">
          <a:xfrm>
            <a:off x="6324600" y="2606342"/>
            <a:ext cx="4679731" cy="609601"/>
          </a:xfrm>
          <a:prstGeom prst="wedgeRoundRectCallout">
            <a:avLst>
              <a:gd name="adj1" fmla="val -91961"/>
              <a:gd name="adj2" fmla="val 54386"/>
              <a:gd name="adj3" fmla="val 16667"/>
            </a:avLst>
          </a:prstGeom>
          <a:ln>
            <a:headEnd type="none" w="med" len="med"/>
            <a:tailEnd type="none" w="med" len="med"/>
          </a:ln>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style>
          <a:lnRef idx="3">
            <a:schemeClr val="lt1"/>
          </a:lnRef>
          <a:fillRef idx="1">
            <a:schemeClr val="accent3"/>
          </a:fillRef>
          <a:effectRef idx="1">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altLang="zh-CN" sz="2800" dirty="0">
                <a:solidFill>
                  <a:srgbClr val="000000"/>
                </a:solidFill>
                <a:ea typeface="Osaka" charset="0"/>
                <a:cs typeface="Osaka" charset="0"/>
              </a:rPr>
              <a:t>R2: Must take core courses</a:t>
            </a:r>
            <a:endParaRPr kumimoji="0" lang="zh-CN" altLang="en-US" sz="2800" b="0" i="0" u="none" strike="noStrike" cap="none" normalizeH="0" baseline="0" dirty="0">
              <a:ln>
                <a:noFill/>
              </a:ln>
              <a:solidFill>
                <a:srgbClr val="000000"/>
              </a:solidFill>
              <a:effectLst/>
              <a:ea typeface="Osaka" charset="0"/>
              <a:cs typeface="Osaka" charset="0"/>
            </a:endParaRPr>
          </a:p>
        </p:txBody>
      </p:sp>
      <p:sp>
        <p:nvSpPr>
          <p:cNvPr id="16" name="Speech Bubble: Rectangle with Corners Rounded 15">
            <a:extLst>
              <a:ext uri="{FF2B5EF4-FFF2-40B4-BE49-F238E27FC236}">
                <a16:creationId xmlns:a16="http://schemas.microsoft.com/office/drawing/2014/main" id="{A281D603-F028-46CA-B9C6-D6D39FD0349F}"/>
              </a:ext>
            </a:extLst>
          </p:cNvPr>
          <p:cNvSpPr/>
          <p:nvPr/>
        </p:nvSpPr>
        <p:spPr bwMode="auto">
          <a:xfrm>
            <a:off x="7010401" y="3886200"/>
            <a:ext cx="3581400" cy="609601"/>
          </a:xfrm>
          <a:prstGeom prst="wedgeRoundRectCallout">
            <a:avLst>
              <a:gd name="adj1" fmla="val -86739"/>
              <a:gd name="adj2" fmla="val -82683"/>
              <a:gd name="adj3" fmla="val 16667"/>
            </a:avLst>
          </a:prstGeom>
          <a:ln>
            <a:headEnd type="none" w="med" len="med"/>
            <a:tailEnd type="none" w="med" len="med"/>
          </a:ln>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style>
          <a:lnRef idx="3">
            <a:schemeClr val="lt1"/>
          </a:lnRef>
          <a:fillRef idx="1">
            <a:schemeClr val="accent3"/>
          </a:fillRef>
          <a:effectRef idx="1">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altLang="zh-CN" sz="2800" dirty="0">
                <a:solidFill>
                  <a:srgbClr val="000000"/>
                </a:solidFill>
                <a:ea typeface="Osaka" charset="0"/>
                <a:cs typeface="Osaka" charset="0"/>
              </a:rPr>
              <a:t>R3: No time conflicts</a:t>
            </a:r>
            <a:endParaRPr kumimoji="0" lang="zh-CN" altLang="en-US" sz="2800" b="0" i="0" u="none" strike="noStrike" cap="none" normalizeH="0" baseline="0" dirty="0">
              <a:ln>
                <a:noFill/>
              </a:ln>
              <a:solidFill>
                <a:srgbClr val="000000"/>
              </a:solidFill>
              <a:effectLst/>
              <a:ea typeface="Osaka" charset="0"/>
              <a:cs typeface="Osaka" charset="0"/>
            </a:endParaRPr>
          </a:p>
        </p:txBody>
      </p:sp>
      <p:pic>
        <p:nvPicPr>
          <p:cNvPr id="6" name="Audio 5">
            <a:hlinkClick r:id="" action="ppaction://media"/>
            <a:extLst>
              <a:ext uri="{FF2B5EF4-FFF2-40B4-BE49-F238E27FC236}">
                <a16:creationId xmlns:a16="http://schemas.microsoft.com/office/drawing/2014/main" id="{C9E58F9F-90E6-4FCC-AF62-B293AD6A4CC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851737172"/>
      </p:ext>
    </p:extLst>
  </p:cSld>
  <p:clrMapOvr>
    <a:masterClrMapping/>
  </p:clrMapOvr>
  <mc:AlternateContent xmlns:mc="http://schemas.openxmlformats.org/markup-compatibility/2006" xmlns:p14="http://schemas.microsoft.com/office/powerpoint/2010/main">
    <mc:Choice Requires="p14">
      <p:transition spd="slow" p14:dur="2000" advTm="9393"/>
    </mc:Choice>
    <mc:Fallback xmlns="">
      <p:transition spd="slow" advTm="939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CB1966-F5A0-490D-A93F-CA1B5E93FACC}"/>
              </a:ext>
            </a:extLst>
          </p:cNvPr>
          <p:cNvSpPr>
            <a:spLocks noGrp="1"/>
          </p:cNvSpPr>
          <p:nvPr>
            <p:ph type="title"/>
          </p:nvPr>
        </p:nvSpPr>
        <p:spPr/>
        <p:txBody>
          <a:bodyPr/>
          <a:lstStyle/>
          <a:p>
            <a:pPr algn="l"/>
            <a:r>
              <a:rPr lang="en-US" altLang="zh-CN" dirty="0"/>
              <a:t>An arbitrary valid solution</a:t>
            </a:r>
            <a:endParaRPr lang="zh-CN" altLang="en-US" dirty="0"/>
          </a:p>
        </p:txBody>
      </p:sp>
      <p:graphicFrame>
        <p:nvGraphicFramePr>
          <p:cNvPr id="5" name="Table 5">
            <a:extLst>
              <a:ext uri="{FF2B5EF4-FFF2-40B4-BE49-F238E27FC236}">
                <a16:creationId xmlns:a16="http://schemas.microsoft.com/office/drawing/2014/main" id="{B3E555CE-3B74-4EEC-BC8E-E57E8D11C3B9}"/>
              </a:ext>
            </a:extLst>
          </p:cNvPr>
          <p:cNvGraphicFramePr>
            <a:graphicFrameLocks noGrp="1"/>
          </p:cNvGraphicFramePr>
          <p:nvPr>
            <p:ph idx="1"/>
            <p:extLst>
              <p:ext uri="{D42A27DB-BD31-4B8C-83A1-F6EECF244321}">
                <p14:modId xmlns:p14="http://schemas.microsoft.com/office/powerpoint/2010/main" val="3471408264"/>
              </p:ext>
            </p:extLst>
          </p:nvPr>
        </p:nvGraphicFramePr>
        <p:xfrm>
          <a:off x="609600" y="1708226"/>
          <a:ext cx="10972800" cy="1868709"/>
        </p:xfrm>
        <a:graphic>
          <a:graphicData uri="http://schemas.openxmlformats.org/drawingml/2006/table">
            <a:tbl>
              <a:tblPr firstRow="1" bandRow="1">
                <a:tableStyleId>{2D5ABB26-0587-4C30-8999-92F81FD0307C}</a:tableStyleId>
              </a:tblPr>
              <a:tblGrid>
                <a:gridCol w="1828800">
                  <a:extLst>
                    <a:ext uri="{9D8B030D-6E8A-4147-A177-3AD203B41FA5}">
                      <a16:colId xmlns:a16="http://schemas.microsoft.com/office/drawing/2014/main" val="244518738"/>
                    </a:ext>
                  </a:extLst>
                </a:gridCol>
                <a:gridCol w="1828800">
                  <a:extLst>
                    <a:ext uri="{9D8B030D-6E8A-4147-A177-3AD203B41FA5}">
                      <a16:colId xmlns:a16="http://schemas.microsoft.com/office/drawing/2014/main" val="613396061"/>
                    </a:ext>
                  </a:extLst>
                </a:gridCol>
                <a:gridCol w="1981200">
                  <a:extLst>
                    <a:ext uri="{9D8B030D-6E8A-4147-A177-3AD203B41FA5}">
                      <a16:colId xmlns:a16="http://schemas.microsoft.com/office/drawing/2014/main" val="2138334331"/>
                    </a:ext>
                  </a:extLst>
                </a:gridCol>
                <a:gridCol w="1676400">
                  <a:extLst>
                    <a:ext uri="{9D8B030D-6E8A-4147-A177-3AD203B41FA5}">
                      <a16:colId xmlns:a16="http://schemas.microsoft.com/office/drawing/2014/main" val="2467652554"/>
                    </a:ext>
                  </a:extLst>
                </a:gridCol>
                <a:gridCol w="1981200">
                  <a:extLst>
                    <a:ext uri="{9D8B030D-6E8A-4147-A177-3AD203B41FA5}">
                      <a16:colId xmlns:a16="http://schemas.microsoft.com/office/drawing/2014/main" val="3773941205"/>
                    </a:ext>
                  </a:extLst>
                </a:gridCol>
                <a:gridCol w="1676400">
                  <a:extLst>
                    <a:ext uri="{9D8B030D-6E8A-4147-A177-3AD203B41FA5}">
                      <a16:colId xmlns:a16="http://schemas.microsoft.com/office/drawing/2014/main" val="3456258804"/>
                    </a:ext>
                  </a:extLst>
                </a:gridCol>
              </a:tblGrid>
              <a:tr h="622903">
                <a:tc>
                  <a:txBody>
                    <a:bodyPr/>
                    <a:lstStyle/>
                    <a:p>
                      <a:endParaRPr lang="zh-CN" altLang="en-US" sz="2400" dirty="0">
                        <a:solidFill>
                          <a:schemeClr val="tx1"/>
                        </a:solidFill>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2400" b="1" dirty="0">
                          <a:solidFill>
                            <a:schemeClr val="tx1"/>
                          </a:solidFill>
                        </a:rPr>
                        <a:t>Mon</a:t>
                      </a:r>
                      <a:endParaRPr lang="zh-CN" altLang="en-US" sz="24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2400" b="1" dirty="0">
                          <a:solidFill>
                            <a:schemeClr val="tx1"/>
                          </a:solidFill>
                        </a:rPr>
                        <a:t>Tue</a:t>
                      </a:r>
                      <a:endParaRPr lang="zh-CN" altLang="en-US" sz="24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2400" b="1" dirty="0">
                          <a:solidFill>
                            <a:schemeClr val="tx1"/>
                          </a:solidFill>
                        </a:rPr>
                        <a:t>Wed</a:t>
                      </a:r>
                      <a:endParaRPr lang="zh-CN" altLang="en-US" sz="24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2400" b="1" dirty="0">
                          <a:solidFill>
                            <a:schemeClr val="tx1"/>
                          </a:solidFill>
                        </a:rPr>
                        <a:t>Thu</a:t>
                      </a:r>
                      <a:endParaRPr lang="zh-CN" altLang="en-US" sz="24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2400" b="1" dirty="0">
                          <a:solidFill>
                            <a:schemeClr val="tx1"/>
                          </a:solidFill>
                        </a:rPr>
                        <a:t>Fri</a:t>
                      </a:r>
                      <a:endParaRPr lang="zh-CN" altLang="en-US" sz="24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28815401"/>
                  </a:ext>
                </a:extLst>
              </a:tr>
              <a:tr h="622903">
                <a:tc>
                  <a:txBody>
                    <a:bodyPr/>
                    <a:lstStyle/>
                    <a:p>
                      <a:r>
                        <a:rPr lang="en-US" altLang="zh-CN" sz="2400" b="1" dirty="0">
                          <a:solidFill>
                            <a:schemeClr val="tx1"/>
                          </a:solidFill>
                        </a:rPr>
                        <a:t>AM</a:t>
                      </a:r>
                      <a:endParaRPr lang="zh-CN" altLang="en-US" sz="2400" b="1" dirty="0">
                        <a:solidFill>
                          <a:schemeClr val="tx1"/>
                        </a:solidFill>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2400" dirty="0">
                          <a:solidFill>
                            <a:schemeClr val="tx1"/>
                          </a:solidFill>
                        </a:rPr>
                        <a:t>CS101</a:t>
                      </a:r>
                      <a:endParaRPr lang="zh-CN" altLang="en-US" sz="2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2400" dirty="0">
                          <a:solidFill>
                            <a:schemeClr val="tx1"/>
                          </a:solidFill>
                        </a:rPr>
                        <a:t>ML/Compiler</a:t>
                      </a:r>
                      <a:endParaRPr lang="zh-CN" altLang="en-US" sz="2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2400" dirty="0">
                          <a:solidFill>
                            <a:schemeClr val="tx1"/>
                          </a:solidFill>
                        </a:rPr>
                        <a:t>CS101</a:t>
                      </a:r>
                      <a:endParaRPr lang="zh-CN" altLang="en-US" sz="2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2400" dirty="0">
                          <a:solidFill>
                            <a:schemeClr val="tx1"/>
                          </a:solidFill>
                        </a:rPr>
                        <a:t>ML/Compiler</a:t>
                      </a:r>
                      <a:endParaRPr lang="zh-CN" altLang="en-US" sz="2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sz="2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60755900"/>
                  </a:ext>
                </a:extLst>
              </a:tr>
              <a:tr h="622903">
                <a:tc>
                  <a:txBody>
                    <a:bodyPr/>
                    <a:lstStyle/>
                    <a:p>
                      <a:r>
                        <a:rPr lang="en-US" altLang="zh-CN" sz="2400" b="1" dirty="0">
                          <a:solidFill>
                            <a:schemeClr val="tx1"/>
                          </a:solidFill>
                        </a:rPr>
                        <a:t>PM</a:t>
                      </a:r>
                      <a:endParaRPr lang="zh-CN" altLang="en-US" sz="2400" b="1" dirty="0">
                        <a:solidFill>
                          <a:schemeClr val="tx1"/>
                        </a:solidFill>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US" altLang="zh-CN" sz="2400" dirty="0">
                          <a:solidFill>
                            <a:schemeClr val="tx1"/>
                          </a:solidFill>
                        </a:rPr>
                        <a:t>SE</a:t>
                      </a:r>
                      <a:endParaRPr lang="zh-CN" altLang="en-US" sz="2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US" altLang="zh-CN" sz="2400" dirty="0">
                          <a:solidFill>
                            <a:schemeClr val="tx1"/>
                          </a:solidFill>
                        </a:rPr>
                        <a:t>OS</a:t>
                      </a:r>
                      <a:endParaRPr lang="zh-CN" altLang="en-US" sz="2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US" altLang="zh-CN" sz="2400" dirty="0">
                          <a:solidFill>
                            <a:schemeClr val="tx1"/>
                          </a:solidFill>
                        </a:rPr>
                        <a:t>SE</a:t>
                      </a:r>
                      <a:endParaRPr lang="zh-CN" altLang="en-US" sz="2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US" altLang="zh-CN" sz="2400" dirty="0">
                          <a:solidFill>
                            <a:schemeClr val="tx1"/>
                          </a:solidFill>
                        </a:rPr>
                        <a:t>OS</a:t>
                      </a:r>
                      <a:endParaRPr lang="zh-CN" altLang="en-US" sz="2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US" altLang="zh-CN" sz="2400" dirty="0">
                          <a:solidFill>
                            <a:schemeClr val="tx1"/>
                          </a:solidFill>
                        </a:rPr>
                        <a:t>CS101</a:t>
                      </a:r>
                      <a:endParaRPr lang="zh-CN" altLang="en-US" sz="2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858741012"/>
                  </a:ext>
                </a:extLst>
              </a:tr>
            </a:tbl>
          </a:graphicData>
        </a:graphic>
      </p:graphicFrame>
      <p:sp>
        <p:nvSpPr>
          <p:cNvPr id="4" name="Slide Number Placeholder 3">
            <a:extLst>
              <a:ext uri="{FF2B5EF4-FFF2-40B4-BE49-F238E27FC236}">
                <a16:creationId xmlns:a16="http://schemas.microsoft.com/office/drawing/2014/main" id="{23A09AC8-5B00-49AB-91DC-86F1160D6FDE}"/>
              </a:ext>
            </a:extLst>
          </p:cNvPr>
          <p:cNvSpPr>
            <a:spLocks noGrp="1"/>
          </p:cNvSpPr>
          <p:nvPr>
            <p:ph type="sldNum" sz="quarter" idx="10"/>
          </p:nvPr>
        </p:nvSpPr>
        <p:spPr/>
        <p:txBody>
          <a:bodyPr/>
          <a:lstStyle/>
          <a:p>
            <a:pPr>
              <a:defRPr/>
            </a:pPr>
            <a:fld id="{D6AE6842-3F2B-4599-81F2-1B4A8C42B1D6}" type="slidenum">
              <a:rPr lang="zh-CN" altLang="en-US" smtClean="0"/>
              <a:pPr>
                <a:defRPr/>
              </a:pPr>
              <a:t>7</a:t>
            </a:fld>
            <a:endParaRPr lang="zh-CN" altLang="en-US" dirty="0"/>
          </a:p>
        </p:txBody>
      </p:sp>
      <p:grpSp>
        <p:nvGrpSpPr>
          <p:cNvPr id="9" name="Group 8">
            <a:extLst>
              <a:ext uri="{FF2B5EF4-FFF2-40B4-BE49-F238E27FC236}">
                <a16:creationId xmlns:a16="http://schemas.microsoft.com/office/drawing/2014/main" id="{5FE4F8DF-6252-4616-B7C8-678092B3966F}"/>
              </a:ext>
            </a:extLst>
          </p:cNvPr>
          <p:cNvGrpSpPr/>
          <p:nvPr/>
        </p:nvGrpSpPr>
        <p:grpSpPr>
          <a:xfrm>
            <a:off x="685800" y="4038600"/>
            <a:ext cx="1142999" cy="1604664"/>
            <a:chOff x="727375" y="3505201"/>
            <a:chExt cx="1142999" cy="1604664"/>
          </a:xfrm>
        </p:grpSpPr>
        <p:pic>
          <p:nvPicPr>
            <p:cNvPr id="7" name="Graphic 6" descr="School girl outline">
              <a:extLst>
                <a:ext uri="{FF2B5EF4-FFF2-40B4-BE49-F238E27FC236}">
                  <a16:creationId xmlns:a16="http://schemas.microsoft.com/office/drawing/2014/main" id="{620C317D-D936-4A3D-BC71-A5597B75315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27375" y="3505201"/>
              <a:ext cx="1142999" cy="1142999"/>
            </a:xfrm>
            <a:prstGeom prst="rect">
              <a:avLst/>
            </a:prstGeom>
          </p:spPr>
        </p:pic>
        <p:sp>
          <p:nvSpPr>
            <p:cNvPr id="8" name="TextBox 7">
              <a:extLst>
                <a:ext uri="{FF2B5EF4-FFF2-40B4-BE49-F238E27FC236}">
                  <a16:creationId xmlns:a16="http://schemas.microsoft.com/office/drawing/2014/main" id="{5C61971F-1957-4B07-8BED-31A4FCABB424}"/>
                </a:ext>
              </a:extLst>
            </p:cNvPr>
            <p:cNvSpPr txBox="1"/>
            <p:nvPr/>
          </p:nvSpPr>
          <p:spPr>
            <a:xfrm>
              <a:off x="873919" y="4648200"/>
              <a:ext cx="849913" cy="461665"/>
            </a:xfrm>
            <a:prstGeom prst="rect">
              <a:avLst/>
            </a:prstGeom>
            <a:noFill/>
          </p:spPr>
          <p:txBody>
            <a:bodyPr wrap="none" rtlCol="0">
              <a:spAutoFit/>
            </a:bodyPr>
            <a:lstStyle/>
            <a:p>
              <a:r>
                <a:rPr lang="en-US" altLang="zh-CN" dirty="0">
                  <a:latin typeface="+mn-lt"/>
                </a:rPr>
                <a:t>Alice</a:t>
              </a:r>
              <a:endParaRPr lang="zh-CN" altLang="en-US" dirty="0">
                <a:latin typeface="+mn-lt"/>
              </a:endParaRPr>
            </a:p>
          </p:txBody>
        </p:sp>
      </p:grpSp>
      <p:sp>
        <p:nvSpPr>
          <p:cNvPr id="10" name="Speech Bubble: Rectangle with Corners Rounded 9">
            <a:extLst>
              <a:ext uri="{FF2B5EF4-FFF2-40B4-BE49-F238E27FC236}">
                <a16:creationId xmlns:a16="http://schemas.microsoft.com/office/drawing/2014/main" id="{AD91352E-5753-427C-81D9-0845FB9C6DD8}"/>
              </a:ext>
            </a:extLst>
          </p:cNvPr>
          <p:cNvSpPr/>
          <p:nvPr/>
        </p:nvSpPr>
        <p:spPr bwMode="auto">
          <a:xfrm>
            <a:off x="1981201" y="4114800"/>
            <a:ext cx="3200399" cy="560761"/>
          </a:xfrm>
          <a:prstGeom prst="wedgeRoundRectCallout">
            <a:avLst>
              <a:gd name="adj1" fmla="val -56786"/>
              <a:gd name="adj2" fmla="val 43366"/>
              <a:gd name="adj3" fmla="val 16667"/>
            </a:avLst>
          </a:prstGeom>
          <a:ln>
            <a:headEnd type="none" w="med" len="med"/>
            <a:tailEnd type="none" w="med" len="med"/>
          </a:ln>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style>
          <a:lnRef idx="3">
            <a:schemeClr val="lt1"/>
          </a:lnRef>
          <a:fillRef idx="1">
            <a:schemeClr val="accent3"/>
          </a:fillRef>
          <a:effectRef idx="1">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altLang="zh-CN" b="1" i="1" dirty="0">
                <a:solidFill>
                  <a:srgbClr val="000000"/>
                </a:solidFill>
                <a:ea typeface="Osaka" charset="0"/>
                <a:cs typeface="Osaka" charset="0"/>
              </a:rPr>
              <a:t>Core </a:t>
            </a:r>
            <a:r>
              <a:rPr lang="en-US" altLang="zh-CN" b="1" dirty="0">
                <a:solidFill>
                  <a:srgbClr val="000000"/>
                </a:solidFill>
                <a:ea typeface="Osaka" charset="0"/>
                <a:cs typeface="Osaka" charset="0"/>
              </a:rPr>
              <a:t>course</a:t>
            </a:r>
            <a:r>
              <a:rPr lang="en-US" altLang="zh-CN" dirty="0">
                <a:solidFill>
                  <a:srgbClr val="000000"/>
                </a:solidFill>
                <a:ea typeface="Osaka" charset="0"/>
                <a:cs typeface="Osaka" charset="0"/>
              </a:rPr>
              <a:t>: CS101</a:t>
            </a:r>
            <a:endParaRPr kumimoji="0" lang="zh-CN" altLang="en-US" b="0" i="0" u="none" strike="noStrike" cap="none" normalizeH="0" baseline="0" dirty="0">
              <a:ln>
                <a:noFill/>
              </a:ln>
              <a:solidFill>
                <a:srgbClr val="000000"/>
              </a:solidFill>
              <a:effectLst/>
              <a:ea typeface="Osaka" charset="0"/>
              <a:cs typeface="Osaka" charset="0"/>
            </a:endParaRPr>
          </a:p>
        </p:txBody>
      </p:sp>
      <p:sp>
        <p:nvSpPr>
          <p:cNvPr id="13" name="TextBox 12">
            <a:extLst>
              <a:ext uri="{FF2B5EF4-FFF2-40B4-BE49-F238E27FC236}">
                <a16:creationId xmlns:a16="http://schemas.microsoft.com/office/drawing/2014/main" id="{C3E8F8DF-D386-4266-B659-5BA1A4B8D774}"/>
              </a:ext>
            </a:extLst>
          </p:cNvPr>
          <p:cNvSpPr txBox="1"/>
          <p:nvPr/>
        </p:nvSpPr>
        <p:spPr>
          <a:xfrm>
            <a:off x="5867400" y="3825269"/>
            <a:ext cx="5791200" cy="1569660"/>
          </a:xfrm>
          <a:prstGeom prst="rect">
            <a:avLst/>
          </a:prstGeom>
          <a:noFill/>
        </p:spPr>
        <p:txBody>
          <a:bodyPr wrap="square" rtlCol="0">
            <a:spAutoFit/>
          </a:bodyPr>
          <a:lstStyle/>
          <a:p>
            <a:r>
              <a:rPr lang="en-US" altLang="zh-CN" b="1" dirty="0">
                <a:latin typeface="Consolas" panose="020B0609020204030204" pitchFamily="49" charset="0"/>
              </a:rPr>
              <a:t>Alloy:</a:t>
            </a:r>
            <a:endParaRPr lang="en-US" altLang="zh-CN" dirty="0">
              <a:solidFill>
                <a:schemeClr val="accent6"/>
              </a:solidFill>
              <a:latin typeface="Consolas" panose="020B0609020204030204" pitchFamily="49" charset="0"/>
            </a:endParaRPr>
          </a:p>
          <a:p>
            <a:r>
              <a:rPr lang="en-US" altLang="zh-CN" dirty="0">
                <a:solidFill>
                  <a:schemeClr val="accent6"/>
                </a:solidFill>
                <a:latin typeface="Consolas" panose="020B0609020204030204" pitchFamily="49" charset="0"/>
              </a:rPr>
              <a:t>run</a:t>
            </a:r>
            <a:r>
              <a:rPr lang="en-US" altLang="zh-CN" dirty="0">
                <a:latin typeface="Consolas" panose="020B0609020204030204" pitchFamily="49" charset="0"/>
              </a:rPr>
              <a:t> {</a:t>
            </a:r>
          </a:p>
          <a:p>
            <a:r>
              <a:rPr lang="en-US" altLang="zh-CN" dirty="0">
                <a:latin typeface="Consolas" panose="020B0609020204030204" pitchFamily="49" charset="0"/>
              </a:rPr>
              <a:t>    </a:t>
            </a:r>
            <a:r>
              <a:rPr lang="en-US" altLang="zh-CN" dirty="0" err="1">
                <a:latin typeface="Consolas" panose="020B0609020204030204" pitchFamily="49" charset="0"/>
              </a:rPr>
              <a:t>validSchedule</a:t>
            </a:r>
            <a:r>
              <a:rPr lang="en-US" altLang="zh-CN" dirty="0">
                <a:latin typeface="Consolas" panose="020B0609020204030204" pitchFamily="49" charset="0"/>
              </a:rPr>
              <a:t>[courses]</a:t>
            </a:r>
          </a:p>
          <a:p>
            <a:r>
              <a:rPr lang="en-US" altLang="zh-CN" dirty="0">
                <a:latin typeface="Consolas" panose="020B0609020204030204" pitchFamily="49" charset="0"/>
              </a:rPr>
              <a:t>}</a:t>
            </a:r>
            <a:endParaRPr lang="zh-CN" altLang="en-US" dirty="0">
              <a:latin typeface="Consolas" panose="020B0609020204030204" pitchFamily="49" charset="0"/>
            </a:endParaRPr>
          </a:p>
        </p:txBody>
      </p:sp>
      <p:sp>
        <p:nvSpPr>
          <p:cNvPr id="11" name="Speech Bubble: Rectangle with Corners Rounded 10">
            <a:extLst>
              <a:ext uri="{FF2B5EF4-FFF2-40B4-BE49-F238E27FC236}">
                <a16:creationId xmlns:a16="http://schemas.microsoft.com/office/drawing/2014/main" id="{7D9DA599-C388-480E-A8AF-4CA7785289D8}"/>
              </a:ext>
            </a:extLst>
          </p:cNvPr>
          <p:cNvSpPr/>
          <p:nvPr/>
        </p:nvSpPr>
        <p:spPr bwMode="auto">
          <a:xfrm>
            <a:off x="6248400" y="5412431"/>
            <a:ext cx="5486400" cy="701292"/>
          </a:xfrm>
          <a:prstGeom prst="wedgeRoundRectCallout">
            <a:avLst>
              <a:gd name="adj1" fmla="val -26035"/>
              <a:gd name="adj2" fmla="val -105175"/>
              <a:gd name="adj3" fmla="val 16667"/>
            </a:avLst>
          </a:prstGeom>
          <a:ln>
            <a:headEnd type="none" w="med" len="med"/>
            <a:tailEnd type="none" w="med" len="med"/>
          </a:ln>
          <a:effectLst>
            <a:outerShdw blurRad="50800" dist="38100" dir="13500000" algn="br" rotWithShape="0">
              <a:prstClr val="black">
                <a:alpha val="40000"/>
              </a:prstClr>
            </a:outerShdw>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style>
          <a:lnRef idx="3">
            <a:schemeClr val="lt1"/>
          </a:lnRef>
          <a:fillRef idx="1">
            <a:schemeClr val="accent3"/>
          </a:fillRef>
          <a:effectRef idx="1">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altLang="zh-CN" sz="2800" dirty="0">
                <a:solidFill>
                  <a:schemeClr val="tx1"/>
                </a:solidFill>
                <a:ea typeface="Osaka" charset="0"/>
                <a:cs typeface="Osaka" charset="0"/>
              </a:rPr>
              <a:t>Predicate for the 3 requirements</a:t>
            </a:r>
            <a:endParaRPr kumimoji="0" lang="zh-CN" altLang="en-US" sz="2800" u="none" strike="noStrike" cap="none" normalizeH="0" baseline="0" dirty="0">
              <a:ln>
                <a:noFill/>
              </a:ln>
              <a:solidFill>
                <a:schemeClr val="tx1"/>
              </a:solidFill>
              <a:effectLst/>
              <a:ea typeface="Osaka" charset="0"/>
              <a:cs typeface="Osaka" charset="0"/>
            </a:endParaRPr>
          </a:p>
        </p:txBody>
      </p:sp>
      <p:pic>
        <p:nvPicPr>
          <p:cNvPr id="12" name="Audio 11">
            <a:hlinkClick r:id="" action="ppaction://media"/>
            <a:extLst>
              <a:ext uri="{FF2B5EF4-FFF2-40B4-BE49-F238E27FC236}">
                <a16:creationId xmlns:a16="http://schemas.microsoft.com/office/drawing/2014/main" id="{82FA92E7-BBD2-4121-BCF6-8D284693BAA4}"/>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538944600"/>
      </p:ext>
    </p:extLst>
  </p:cSld>
  <p:clrMapOvr>
    <a:masterClrMapping/>
  </p:clrMapOvr>
  <mc:AlternateContent xmlns:mc="http://schemas.openxmlformats.org/markup-compatibility/2006" xmlns:p14="http://schemas.microsoft.com/office/powerpoint/2010/main">
    <mc:Choice Requires="p14">
      <p:transition spd="slow" p14:dur="2000" advTm="18030"/>
    </mc:Choice>
    <mc:Fallback xmlns="">
      <p:transition spd="slow" advTm="1803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CB1966-F5A0-490D-A93F-CA1B5E93FACC}"/>
              </a:ext>
            </a:extLst>
          </p:cNvPr>
          <p:cNvSpPr>
            <a:spLocks noGrp="1"/>
          </p:cNvSpPr>
          <p:nvPr>
            <p:ph type="title"/>
          </p:nvPr>
        </p:nvSpPr>
        <p:spPr/>
        <p:txBody>
          <a:bodyPr/>
          <a:lstStyle/>
          <a:p>
            <a:pPr algn="l"/>
            <a:r>
              <a:rPr lang="en-US" altLang="zh-CN" dirty="0"/>
              <a:t>An arbitrary valid solution</a:t>
            </a:r>
            <a:endParaRPr lang="zh-CN" altLang="en-US" dirty="0"/>
          </a:p>
        </p:txBody>
      </p:sp>
      <p:graphicFrame>
        <p:nvGraphicFramePr>
          <p:cNvPr id="5" name="Table 5">
            <a:extLst>
              <a:ext uri="{FF2B5EF4-FFF2-40B4-BE49-F238E27FC236}">
                <a16:creationId xmlns:a16="http://schemas.microsoft.com/office/drawing/2014/main" id="{B3E555CE-3B74-4EEC-BC8E-E57E8D11C3B9}"/>
              </a:ext>
            </a:extLst>
          </p:cNvPr>
          <p:cNvGraphicFramePr>
            <a:graphicFrameLocks noGrp="1"/>
          </p:cNvGraphicFramePr>
          <p:nvPr>
            <p:ph idx="1"/>
            <p:extLst>
              <p:ext uri="{D42A27DB-BD31-4B8C-83A1-F6EECF244321}">
                <p14:modId xmlns:p14="http://schemas.microsoft.com/office/powerpoint/2010/main" val="3379915972"/>
              </p:ext>
            </p:extLst>
          </p:nvPr>
        </p:nvGraphicFramePr>
        <p:xfrm>
          <a:off x="609600" y="1708226"/>
          <a:ext cx="10972800" cy="1868709"/>
        </p:xfrm>
        <a:graphic>
          <a:graphicData uri="http://schemas.openxmlformats.org/drawingml/2006/table">
            <a:tbl>
              <a:tblPr firstRow="1" bandRow="1">
                <a:tableStyleId>{2D5ABB26-0587-4C30-8999-92F81FD0307C}</a:tableStyleId>
              </a:tblPr>
              <a:tblGrid>
                <a:gridCol w="1828800">
                  <a:extLst>
                    <a:ext uri="{9D8B030D-6E8A-4147-A177-3AD203B41FA5}">
                      <a16:colId xmlns:a16="http://schemas.microsoft.com/office/drawing/2014/main" val="244518738"/>
                    </a:ext>
                  </a:extLst>
                </a:gridCol>
                <a:gridCol w="1828800">
                  <a:extLst>
                    <a:ext uri="{9D8B030D-6E8A-4147-A177-3AD203B41FA5}">
                      <a16:colId xmlns:a16="http://schemas.microsoft.com/office/drawing/2014/main" val="613396061"/>
                    </a:ext>
                  </a:extLst>
                </a:gridCol>
                <a:gridCol w="1981200">
                  <a:extLst>
                    <a:ext uri="{9D8B030D-6E8A-4147-A177-3AD203B41FA5}">
                      <a16:colId xmlns:a16="http://schemas.microsoft.com/office/drawing/2014/main" val="2138334331"/>
                    </a:ext>
                  </a:extLst>
                </a:gridCol>
                <a:gridCol w="1676400">
                  <a:extLst>
                    <a:ext uri="{9D8B030D-6E8A-4147-A177-3AD203B41FA5}">
                      <a16:colId xmlns:a16="http://schemas.microsoft.com/office/drawing/2014/main" val="2467652554"/>
                    </a:ext>
                  </a:extLst>
                </a:gridCol>
                <a:gridCol w="1981200">
                  <a:extLst>
                    <a:ext uri="{9D8B030D-6E8A-4147-A177-3AD203B41FA5}">
                      <a16:colId xmlns:a16="http://schemas.microsoft.com/office/drawing/2014/main" val="3773941205"/>
                    </a:ext>
                  </a:extLst>
                </a:gridCol>
                <a:gridCol w="1676400">
                  <a:extLst>
                    <a:ext uri="{9D8B030D-6E8A-4147-A177-3AD203B41FA5}">
                      <a16:colId xmlns:a16="http://schemas.microsoft.com/office/drawing/2014/main" val="3456258804"/>
                    </a:ext>
                  </a:extLst>
                </a:gridCol>
              </a:tblGrid>
              <a:tr h="622903">
                <a:tc>
                  <a:txBody>
                    <a:bodyPr/>
                    <a:lstStyle/>
                    <a:p>
                      <a:endParaRPr lang="zh-CN" altLang="en-US" sz="2400"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2400" b="1" dirty="0"/>
                        <a:t>Mon</a:t>
                      </a:r>
                      <a:endParaRPr lang="zh-CN" altLang="en-US" sz="24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2400" b="1" dirty="0"/>
                        <a:t>Tue</a:t>
                      </a:r>
                      <a:endParaRPr lang="zh-CN" altLang="en-US" sz="24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2400" b="1" dirty="0"/>
                        <a:t>Wed</a:t>
                      </a:r>
                      <a:endParaRPr lang="zh-CN" altLang="en-US" sz="24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2400" b="1" dirty="0"/>
                        <a:t>Thu</a:t>
                      </a:r>
                      <a:endParaRPr lang="zh-CN" altLang="en-US" sz="24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2400" b="1" dirty="0"/>
                        <a:t>Fri</a:t>
                      </a:r>
                      <a:endParaRPr lang="zh-CN" altLang="en-US" sz="2400" b="1"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28815401"/>
                  </a:ext>
                </a:extLst>
              </a:tr>
              <a:tr h="622903">
                <a:tc>
                  <a:txBody>
                    <a:bodyPr/>
                    <a:lstStyle/>
                    <a:p>
                      <a:r>
                        <a:rPr lang="en-US" altLang="zh-CN" sz="2400" b="1" dirty="0"/>
                        <a:t>AM</a:t>
                      </a:r>
                      <a:endParaRPr lang="zh-CN" altLang="en-US" sz="2400" b="1"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2400" dirty="0">
                          <a:solidFill>
                            <a:srgbClr val="FF0000"/>
                          </a:solidFill>
                        </a:rPr>
                        <a:t>CS101</a:t>
                      </a:r>
                      <a:endParaRPr lang="zh-CN" altLang="en-US" sz="24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2400" dirty="0">
                          <a:solidFill>
                            <a:schemeClr val="bg1">
                              <a:lumMod val="85000"/>
                            </a:schemeClr>
                          </a:solidFill>
                        </a:rPr>
                        <a:t>ML/</a:t>
                      </a:r>
                      <a:r>
                        <a:rPr lang="en-US" altLang="zh-CN" sz="2400" dirty="0">
                          <a:solidFill>
                            <a:srgbClr val="FF0000"/>
                          </a:solidFill>
                        </a:rPr>
                        <a:t>Compiler</a:t>
                      </a:r>
                      <a:endParaRPr lang="zh-CN" altLang="en-US" sz="24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2400" dirty="0">
                          <a:solidFill>
                            <a:srgbClr val="FF0000"/>
                          </a:solidFill>
                        </a:rPr>
                        <a:t>CS101</a:t>
                      </a:r>
                      <a:endParaRPr lang="zh-CN" altLang="en-US" sz="24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2400" dirty="0">
                          <a:solidFill>
                            <a:schemeClr val="bg1">
                              <a:lumMod val="85000"/>
                            </a:schemeClr>
                          </a:solidFill>
                        </a:rPr>
                        <a:t>ML/</a:t>
                      </a:r>
                      <a:r>
                        <a:rPr lang="en-US" altLang="zh-CN" sz="2400" dirty="0">
                          <a:solidFill>
                            <a:srgbClr val="FF0000"/>
                          </a:solidFill>
                        </a:rPr>
                        <a:t>Compiler</a:t>
                      </a:r>
                      <a:endParaRPr lang="zh-CN" altLang="en-US" sz="24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sz="2400"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60755900"/>
                  </a:ext>
                </a:extLst>
              </a:tr>
              <a:tr h="622903">
                <a:tc>
                  <a:txBody>
                    <a:bodyPr/>
                    <a:lstStyle/>
                    <a:p>
                      <a:r>
                        <a:rPr lang="en-US" altLang="zh-CN" sz="2400" b="1" dirty="0"/>
                        <a:t>PM</a:t>
                      </a:r>
                      <a:endParaRPr lang="zh-CN" altLang="en-US" sz="2400" b="1"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US" altLang="zh-CN" sz="2400" kern="1200" dirty="0">
                          <a:solidFill>
                            <a:schemeClr val="bg1">
                              <a:lumMod val="85000"/>
                            </a:schemeClr>
                          </a:solidFill>
                          <a:latin typeface="+mn-lt"/>
                          <a:ea typeface="+mn-ea"/>
                          <a:cs typeface="+mn-cs"/>
                        </a:rPr>
                        <a:t>SE</a:t>
                      </a:r>
                      <a:endParaRPr lang="zh-CN" altLang="en-US" sz="2400" kern="1200" dirty="0">
                        <a:solidFill>
                          <a:schemeClr val="bg1">
                            <a:lumMod val="85000"/>
                          </a:schemeClr>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US" altLang="zh-CN" sz="2400" dirty="0">
                          <a:solidFill>
                            <a:srgbClr val="FF0000"/>
                          </a:solidFill>
                        </a:rPr>
                        <a:t>OS</a:t>
                      </a:r>
                      <a:endParaRPr lang="zh-CN" altLang="en-US" sz="24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US" altLang="zh-CN" sz="2400" kern="1200" dirty="0">
                          <a:solidFill>
                            <a:schemeClr val="bg1">
                              <a:lumMod val="85000"/>
                            </a:schemeClr>
                          </a:solidFill>
                          <a:latin typeface="+mn-lt"/>
                          <a:ea typeface="+mn-ea"/>
                          <a:cs typeface="+mn-cs"/>
                        </a:rPr>
                        <a:t>SE</a:t>
                      </a:r>
                      <a:endParaRPr lang="zh-CN" altLang="en-US" sz="2400" kern="1200" dirty="0">
                        <a:solidFill>
                          <a:schemeClr val="bg1">
                            <a:lumMod val="85000"/>
                          </a:schemeClr>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US" altLang="zh-CN" sz="2400" dirty="0">
                          <a:solidFill>
                            <a:srgbClr val="FF0000"/>
                          </a:solidFill>
                        </a:rPr>
                        <a:t>OS</a:t>
                      </a:r>
                      <a:endParaRPr lang="zh-CN" altLang="en-US" sz="24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US" altLang="zh-CN" sz="2400" dirty="0">
                          <a:solidFill>
                            <a:srgbClr val="FF0000"/>
                          </a:solidFill>
                        </a:rPr>
                        <a:t>CS101</a:t>
                      </a:r>
                      <a:endParaRPr lang="zh-CN" altLang="en-US" sz="24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858741012"/>
                  </a:ext>
                </a:extLst>
              </a:tr>
            </a:tbl>
          </a:graphicData>
        </a:graphic>
      </p:graphicFrame>
      <p:sp>
        <p:nvSpPr>
          <p:cNvPr id="4" name="Slide Number Placeholder 3">
            <a:extLst>
              <a:ext uri="{FF2B5EF4-FFF2-40B4-BE49-F238E27FC236}">
                <a16:creationId xmlns:a16="http://schemas.microsoft.com/office/drawing/2014/main" id="{23A09AC8-5B00-49AB-91DC-86F1160D6FDE}"/>
              </a:ext>
            </a:extLst>
          </p:cNvPr>
          <p:cNvSpPr>
            <a:spLocks noGrp="1"/>
          </p:cNvSpPr>
          <p:nvPr>
            <p:ph type="sldNum" sz="quarter" idx="10"/>
          </p:nvPr>
        </p:nvSpPr>
        <p:spPr/>
        <p:txBody>
          <a:bodyPr/>
          <a:lstStyle/>
          <a:p>
            <a:pPr>
              <a:defRPr/>
            </a:pPr>
            <a:fld id="{D6AE6842-3F2B-4599-81F2-1B4A8C42B1D6}" type="slidenum">
              <a:rPr lang="zh-CN" altLang="en-US" smtClean="0"/>
              <a:pPr>
                <a:defRPr/>
              </a:pPr>
              <a:t>8</a:t>
            </a:fld>
            <a:endParaRPr lang="zh-CN" altLang="en-US" dirty="0"/>
          </a:p>
        </p:txBody>
      </p:sp>
      <p:grpSp>
        <p:nvGrpSpPr>
          <p:cNvPr id="9" name="Group 8">
            <a:extLst>
              <a:ext uri="{FF2B5EF4-FFF2-40B4-BE49-F238E27FC236}">
                <a16:creationId xmlns:a16="http://schemas.microsoft.com/office/drawing/2014/main" id="{5FE4F8DF-6252-4616-B7C8-678092B3966F}"/>
              </a:ext>
            </a:extLst>
          </p:cNvPr>
          <p:cNvGrpSpPr/>
          <p:nvPr/>
        </p:nvGrpSpPr>
        <p:grpSpPr>
          <a:xfrm>
            <a:off x="685800" y="4038600"/>
            <a:ext cx="1142999" cy="1604664"/>
            <a:chOff x="727375" y="3505201"/>
            <a:chExt cx="1142999" cy="1604664"/>
          </a:xfrm>
        </p:grpSpPr>
        <p:pic>
          <p:nvPicPr>
            <p:cNvPr id="7" name="Graphic 6" descr="School girl outline">
              <a:extLst>
                <a:ext uri="{FF2B5EF4-FFF2-40B4-BE49-F238E27FC236}">
                  <a16:creationId xmlns:a16="http://schemas.microsoft.com/office/drawing/2014/main" id="{620C317D-D936-4A3D-BC71-A5597B75315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27375" y="3505201"/>
              <a:ext cx="1142999" cy="1142999"/>
            </a:xfrm>
            <a:prstGeom prst="rect">
              <a:avLst/>
            </a:prstGeom>
          </p:spPr>
        </p:pic>
        <p:sp>
          <p:nvSpPr>
            <p:cNvPr id="8" name="TextBox 7">
              <a:extLst>
                <a:ext uri="{FF2B5EF4-FFF2-40B4-BE49-F238E27FC236}">
                  <a16:creationId xmlns:a16="http://schemas.microsoft.com/office/drawing/2014/main" id="{5C61971F-1957-4B07-8BED-31A4FCABB424}"/>
                </a:ext>
              </a:extLst>
            </p:cNvPr>
            <p:cNvSpPr txBox="1"/>
            <p:nvPr/>
          </p:nvSpPr>
          <p:spPr>
            <a:xfrm>
              <a:off x="873919" y="4648200"/>
              <a:ext cx="849913" cy="461665"/>
            </a:xfrm>
            <a:prstGeom prst="rect">
              <a:avLst/>
            </a:prstGeom>
            <a:noFill/>
          </p:spPr>
          <p:txBody>
            <a:bodyPr wrap="none" rtlCol="0">
              <a:spAutoFit/>
            </a:bodyPr>
            <a:lstStyle/>
            <a:p>
              <a:r>
                <a:rPr lang="en-US" altLang="zh-CN" dirty="0">
                  <a:latin typeface="+mn-lt"/>
                </a:rPr>
                <a:t>Alice</a:t>
              </a:r>
              <a:endParaRPr lang="zh-CN" altLang="en-US" dirty="0">
                <a:latin typeface="+mn-lt"/>
              </a:endParaRPr>
            </a:p>
          </p:txBody>
        </p:sp>
      </p:grpSp>
      <p:sp>
        <p:nvSpPr>
          <p:cNvPr id="10" name="Speech Bubble: Rectangle with Corners Rounded 9">
            <a:extLst>
              <a:ext uri="{FF2B5EF4-FFF2-40B4-BE49-F238E27FC236}">
                <a16:creationId xmlns:a16="http://schemas.microsoft.com/office/drawing/2014/main" id="{AD91352E-5753-427C-81D9-0845FB9C6DD8}"/>
              </a:ext>
            </a:extLst>
          </p:cNvPr>
          <p:cNvSpPr/>
          <p:nvPr/>
        </p:nvSpPr>
        <p:spPr bwMode="auto">
          <a:xfrm>
            <a:off x="1981201" y="4114800"/>
            <a:ext cx="3200399" cy="560761"/>
          </a:xfrm>
          <a:prstGeom prst="wedgeRoundRectCallout">
            <a:avLst>
              <a:gd name="adj1" fmla="val -56786"/>
              <a:gd name="adj2" fmla="val 43366"/>
              <a:gd name="adj3" fmla="val 16667"/>
            </a:avLst>
          </a:prstGeom>
          <a:ln>
            <a:headEnd type="none" w="med" len="med"/>
            <a:tailEnd type="none" w="med" len="med"/>
          </a:ln>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style>
          <a:lnRef idx="3">
            <a:schemeClr val="lt1"/>
          </a:lnRef>
          <a:fillRef idx="1">
            <a:schemeClr val="accent3"/>
          </a:fillRef>
          <a:effectRef idx="1">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altLang="zh-CN" b="1" i="1" dirty="0">
                <a:solidFill>
                  <a:srgbClr val="000000"/>
                </a:solidFill>
                <a:ea typeface="Osaka" charset="0"/>
                <a:cs typeface="Osaka" charset="0"/>
              </a:rPr>
              <a:t>Core </a:t>
            </a:r>
            <a:r>
              <a:rPr lang="en-US" altLang="zh-CN" b="1" dirty="0">
                <a:solidFill>
                  <a:srgbClr val="000000"/>
                </a:solidFill>
                <a:ea typeface="Osaka" charset="0"/>
                <a:cs typeface="Osaka" charset="0"/>
              </a:rPr>
              <a:t>course</a:t>
            </a:r>
            <a:r>
              <a:rPr lang="en-US" altLang="zh-CN" dirty="0">
                <a:solidFill>
                  <a:srgbClr val="000000"/>
                </a:solidFill>
                <a:ea typeface="Osaka" charset="0"/>
                <a:cs typeface="Osaka" charset="0"/>
              </a:rPr>
              <a:t>: CS101</a:t>
            </a:r>
            <a:endParaRPr kumimoji="0" lang="zh-CN" altLang="en-US" b="0" i="0" u="none" strike="noStrike" cap="none" normalizeH="0" baseline="0" dirty="0">
              <a:ln>
                <a:noFill/>
              </a:ln>
              <a:solidFill>
                <a:srgbClr val="000000"/>
              </a:solidFill>
              <a:effectLst/>
              <a:ea typeface="Osaka" charset="0"/>
              <a:cs typeface="Osaka" charset="0"/>
            </a:endParaRPr>
          </a:p>
        </p:txBody>
      </p:sp>
      <p:sp>
        <p:nvSpPr>
          <p:cNvPr id="13" name="TextBox 12">
            <a:extLst>
              <a:ext uri="{FF2B5EF4-FFF2-40B4-BE49-F238E27FC236}">
                <a16:creationId xmlns:a16="http://schemas.microsoft.com/office/drawing/2014/main" id="{C3E8F8DF-D386-4266-B659-5BA1A4B8D774}"/>
              </a:ext>
            </a:extLst>
          </p:cNvPr>
          <p:cNvSpPr txBox="1"/>
          <p:nvPr/>
        </p:nvSpPr>
        <p:spPr>
          <a:xfrm>
            <a:off x="5867400" y="3825269"/>
            <a:ext cx="5791200" cy="1569660"/>
          </a:xfrm>
          <a:prstGeom prst="rect">
            <a:avLst/>
          </a:prstGeom>
          <a:noFill/>
        </p:spPr>
        <p:txBody>
          <a:bodyPr wrap="square" rtlCol="0">
            <a:spAutoFit/>
          </a:bodyPr>
          <a:lstStyle/>
          <a:p>
            <a:r>
              <a:rPr lang="en-US" altLang="zh-CN" b="1" dirty="0">
                <a:latin typeface="Consolas" panose="020B0609020204030204" pitchFamily="49" charset="0"/>
              </a:rPr>
              <a:t>Alloy:</a:t>
            </a:r>
            <a:endParaRPr lang="en-US" altLang="zh-CN" dirty="0">
              <a:solidFill>
                <a:schemeClr val="accent6"/>
              </a:solidFill>
              <a:latin typeface="Consolas" panose="020B0609020204030204" pitchFamily="49" charset="0"/>
            </a:endParaRPr>
          </a:p>
          <a:p>
            <a:r>
              <a:rPr lang="en-US" altLang="zh-CN" dirty="0">
                <a:solidFill>
                  <a:schemeClr val="accent6"/>
                </a:solidFill>
                <a:latin typeface="Consolas" panose="020B0609020204030204" pitchFamily="49" charset="0"/>
              </a:rPr>
              <a:t>run</a:t>
            </a:r>
            <a:r>
              <a:rPr lang="en-US" altLang="zh-CN" dirty="0">
                <a:latin typeface="Consolas" panose="020B0609020204030204" pitchFamily="49" charset="0"/>
              </a:rPr>
              <a:t> {</a:t>
            </a:r>
          </a:p>
          <a:p>
            <a:r>
              <a:rPr lang="en-US" altLang="zh-CN" dirty="0">
                <a:latin typeface="Consolas" panose="020B0609020204030204" pitchFamily="49" charset="0"/>
              </a:rPr>
              <a:t>    </a:t>
            </a:r>
            <a:r>
              <a:rPr lang="en-US" altLang="zh-CN" dirty="0" err="1">
                <a:latin typeface="Consolas" panose="020B0609020204030204" pitchFamily="49" charset="0"/>
              </a:rPr>
              <a:t>validSchedule</a:t>
            </a:r>
            <a:r>
              <a:rPr lang="en-US" altLang="zh-CN" dirty="0">
                <a:latin typeface="Consolas" panose="020B0609020204030204" pitchFamily="49" charset="0"/>
              </a:rPr>
              <a:t>[courses]</a:t>
            </a:r>
          </a:p>
          <a:p>
            <a:r>
              <a:rPr lang="en-US" altLang="zh-CN" dirty="0">
                <a:latin typeface="Consolas" panose="020B0609020204030204" pitchFamily="49" charset="0"/>
              </a:rPr>
              <a:t>}</a:t>
            </a:r>
            <a:endParaRPr lang="zh-CN" altLang="en-US" dirty="0">
              <a:latin typeface="Consolas" panose="020B0609020204030204" pitchFamily="49" charset="0"/>
            </a:endParaRPr>
          </a:p>
        </p:txBody>
      </p:sp>
      <p:sp>
        <p:nvSpPr>
          <p:cNvPr id="11" name="Speech Bubble: Rectangle with Corners Rounded 10">
            <a:extLst>
              <a:ext uri="{FF2B5EF4-FFF2-40B4-BE49-F238E27FC236}">
                <a16:creationId xmlns:a16="http://schemas.microsoft.com/office/drawing/2014/main" id="{350BA4B4-C2CD-416E-9184-1E4305914818}"/>
              </a:ext>
            </a:extLst>
          </p:cNvPr>
          <p:cNvSpPr/>
          <p:nvPr/>
        </p:nvSpPr>
        <p:spPr bwMode="auto">
          <a:xfrm>
            <a:off x="6248400" y="5412431"/>
            <a:ext cx="5486400" cy="701292"/>
          </a:xfrm>
          <a:prstGeom prst="wedgeRoundRectCallout">
            <a:avLst>
              <a:gd name="adj1" fmla="val -26035"/>
              <a:gd name="adj2" fmla="val -105175"/>
              <a:gd name="adj3" fmla="val 16667"/>
            </a:avLst>
          </a:prstGeom>
          <a:ln>
            <a:headEnd type="none" w="med" len="med"/>
            <a:tailEnd type="none" w="med" len="med"/>
          </a:ln>
          <a:effectLst>
            <a:outerShdw blurRad="50800" dist="38100" dir="13500000" algn="br" rotWithShape="0">
              <a:prstClr val="black">
                <a:alpha val="40000"/>
              </a:prstClr>
            </a:outerShdw>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style>
          <a:lnRef idx="3">
            <a:schemeClr val="lt1"/>
          </a:lnRef>
          <a:fillRef idx="1">
            <a:schemeClr val="accent3"/>
          </a:fillRef>
          <a:effectRef idx="1">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altLang="zh-CN" sz="2800" dirty="0">
                <a:solidFill>
                  <a:schemeClr val="tx1"/>
                </a:solidFill>
                <a:ea typeface="Osaka" charset="0"/>
                <a:cs typeface="Osaka" charset="0"/>
              </a:rPr>
              <a:t>Predicate for the 3 requirements</a:t>
            </a:r>
            <a:endParaRPr kumimoji="0" lang="zh-CN" altLang="en-US" sz="2800" u="none" strike="noStrike" cap="none" normalizeH="0" baseline="0" dirty="0">
              <a:ln>
                <a:noFill/>
              </a:ln>
              <a:solidFill>
                <a:schemeClr val="tx1"/>
              </a:solidFill>
              <a:effectLst/>
              <a:ea typeface="Osaka" charset="0"/>
              <a:cs typeface="Osaka" charset="0"/>
            </a:endParaRPr>
          </a:p>
        </p:txBody>
      </p:sp>
      <p:pic>
        <p:nvPicPr>
          <p:cNvPr id="12" name="Picture 11" descr="Diagram&#10;&#10;Description automatically generated">
            <a:extLst>
              <a:ext uri="{FF2B5EF4-FFF2-40B4-BE49-F238E27FC236}">
                <a16:creationId xmlns:a16="http://schemas.microsoft.com/office/drawing/2014/main" id="{E6E24D82-71A1-4257-88B5-DAF3DA75D9C0}"/>
              </a:ext>
            </a:extLst>
          </p:cNvPr>
          <p:cNvPicPr>
            <a:picLocks noChangeAspect="1"/>
          </p:cNvPicPr>
          <p:nvPr/>
        </p:nvPicPr>
        <p:blipFill>
          <a:blip r:embed="rId8"/>
          <a:stretch>
            <a:fillRect/>
          </a:stretch>
        </p:blipFill>
        <p:spPr>
          <a:xfrm>
            <a:off x="1467299" y="1176152"/>
            <a:ext cx="9093286" cy="4801565"/>
          </a:xfrm>
          <a:prstGeom prst="rect">
            <a:avLst/>
          </a:prstGeom>
        </p:spPr>
      </p:pic>
      <p:pic>
        <p:nvPicPr>
          <p:cNvPr id="17" name="Audio 16">
            <a:hlinkClick r:id="" action="ppaction://media"/>
            <a:extLst>
              <a:ext uri="{FF2B5EF4-FFF2-40B4-BE49-F238E27FC236}">
                <a16:creationId xmlns:a16="http://schemas.microsoft.com/office/drawing/2014/main" id="{E2D593AF-AFB8-48D8-81E1-530C7B14FA92}"/>
              </a:ext>
            </a:extLst>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11552238" y="6218238"/>
            <a:ext cx="487362" cy="487362"/>
          </a:xfrm>
          <a:prstGeom prst="rect">
            <a:avLst/>
          </a:prstGeom>
        </p:spPr>
      </p:pic>
    </p:spTree>
    <p:custDataLst>
      <p:tags r:id="rId1"/>
    </p:custDataLst>
    <p:extLst>
      <p:ext uri="{BB962C8B-B14F-4D97-AF65-F5344CB8AC3E}">
        <p14:creationId xmlns:p14="http://schemas.microsoft.com/office/powerpoint/2010/main" val="2587232352"/>
      </p:ext>
    </p:extLst>
  </p:cSld>
  <p:clrMapOvr>
    <a:masterClrMapping/>
  </p:clrMapOvr>
  <mc:AlternateContent xmlns:mc="http://schemas.openxmlformats.org/markup-compatibility/2006" xmlns:p14="http://schemas.microsoft.com/office/powerpoint/2010/main">
    <mc:Choice Requires="p14">
      <p:transition spd="slow" p14:dur="2000" advTm="11764"/>
    </mc:Choice>
    <mc:Fallback xmlns="">
      <p:transition spd="slow" advTm="1176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1" fill="hold" display="0">
                  <p:stCondLst>
                    <p:cond delay="indefinite"/>
                  </p:stCondLst>
                  <p:endCondLst>
                    <p:cond evt="onStopAudio" delay="0">
                      <p:tgtEl>
                        <p:sldTgt/>
                      </p:tgtEl>
                    </p:cond>
                  </p:endCondLst>
                </p:cTn>
                <p:tgtEl>
                  <p:spTgt spid="17"/>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CB1966-F5A0-490D-A93F-CA1B5E93FACC}"/>
              </a:ext>
            </a:extLst>
          </p:cNvPr>
          <p:cNvSpPr>
            <a:spLocks noGrp="1"/>
          </p:cNvSpPr>
          <p:nvPr>
            <p:ph type="title"/>
          </p:nvPr>
        </p:nvSpPr>
        <p:spPr/>
        <p:txBody>
          <a:bodyPr/>
          <a:lstStyle/>
          <a:p>
            <a:pPr algn="l"/>
            <a:r>
              <a:rPr lang="en-US" altLang="zh-CN" dirty="0"/>
              <a:t>Maximizing students’ interests</a:t>
            </a:r>
            <a:endParaRPr lang="zh-CN" altLang="en-US" dirty="0"/>
          </a:p>
        </p:txBody>
      </p:sp>
      <p:graphicFrame>
        <p:nvGraphicFramePr>
          <p:cNvPr id="5" name="Table 5">
            <a:extLst>
              <a:ext uri="{FF2B5EF4-FFF2-40B4-BE49-F238E27FC236}">
                <a16:creationId xmlns:a16="http://schemas.microsoft.com/office/drawing/2014/main" id="{B3E555CE-3B74-4EEC-BC8E-E57E8D11C3B9}"/>
              </a:ext>
            </a:extLst>
          </p:cNvPr>
          <p:cNvGraphicFramePr>
            <a:graphicFrameLocks noGrp="1"/>
          </p:cNvGraphicFramePr>
          <p:nvPr>
            <p:ph idx="1"/>
          </p:nvPr>
        </p:nvGraphicFramePr>
        <p:xfrm>
          <a:off x="609600" y="1708226"/>
          <a:ext cx="10972800" cy="1868709"/>
        </p:xfrm>
        <a:graphic>
          <a:graphicData uri="http://schemas.openxmlformats.org/drawingml/2006/table">
            <a:tbl>
              <a:tblPr firstRow="1" bandRow="1">
                <a:tableStyleId>{2D5ABB26-0587-4C30-8999-92F81FD0307C}</a:tableStyleId>
              </a:tblPr>
              <a:tblGrid>
                <a:gridCol w="1828800">
                  <a:extLst>
                    <a:ext uri="{9D8B030D-6E8A-4147-A177-3AD203B41FA5}">
                      <a16:colId xmlns:a16="http://schemas.microsoft.com/office/drawing/2014/main" val="244518738"/>
                    </a:ext>
                  </a:extLst>
                </a:gridCol>
                <a:gridCol w="1828800">
                  <a:extLst>
                    <a:ext uri="{9D8B030D-6E8A-4147-A177-3AD203B41FA5}">
                      <a16:colId xmlns:a16="http://schemas.microsoft.com/office/drawing/2014/main" val="613396061"/>
                    </a:ext>
                  </a:extLst>
                </a:gridCol>
                <a:gridCol w="1981200">
                  <a:extLst>
                    <a:ext uri="{9D8B030D-6E8A-4147-A177-3AD203B41FA5}">
                      <a16:colId xmlns:a16="http://schemas.microsoft.com/office/drawing/2014/main" val="2138334331"/>
                    </a:ext>
                  </a:extLst>
                </a:gridCol>
                <a:gridCol w="1676400">
                  <a:extLst>
                    <a:ext uri="{9D8B030D-6E8A-4147-A177-3AD203B41FA5}">
                      <a16:colId xmlns:a16="http://schemas.microsoft.com/office/drawing/2014/main" val="2467652554"/>
                    </a:ext>
                  </a:extLst>
                </a:gridCol>
                <a:gridCol w="1981200">
                  <a:extLst>
                    <a:ext uri="{9D8B030D-6E8A-4147-A177-3AD203B41FA5}">
                      <a16:colId xmlns:a16="http://schemas.microsoft.com/office/drawing/2014/main" val="3773941205"/>
                    </a:ext>
                  </a:extLst>
                </a:gridCol>
                <a:gridCol w="1676400">
                  <a:extLst>
                    <a:ext uri="{9D8B030D-6E8A-4147-A177-3AD203B41FA5}">
                      <a16:colId xmlns:a16="http://schemas.microsoft.com/office/drawing/2014/main" val="3456258804"/>
                    </a:ext>
                  </a:extLst>
                </a:gridCol>
              </a:tblGrid>
              <a:tr h="622903">
                <a:tc>
                  <a:txBody>
                    <a:bodyPr/>
                    <a:lstStyle/>
                    <a:p>
                      <a:endParaRPr lang="zh-CN" altLang="en-US" sz="2400"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2400" b="1" dirty="0"/>
                        <a:t>Mon</a:t>
                      </a:r>
                      <a:endParaRPr lang="zh-CN" altLang="en-US" sz="24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2400" b="1" dirty="0"/>
                        <a:t>Tue</a:t>
                      </a:r>
                      <a:endParaRPr lang="zh-CN" altLang="en-US" sz="24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2400" b="1" dirty="0"/>
                        <a:t>Wed</a:t>
                      </a:r>
                      <a:endParaRPr lang="zh-CN" altLang="en-US" sz="24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2400" b="1" dirty="0"/>
                        <a:t>Thu</a:t>
                      </a:r>
                      <a:endParaRPr lang="zh-CN" altLang="en-US" sz="24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2400" b="1" dirty="0"/>
                        <a:t>Fri</a:t>
                      </a:r>
                      <a:endParaRPr lang="zh-CN" altLang="en-US" sz="2400" b="1"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28815401"/>
                  </a:ext>
                </a:extLst>
              </a:tr>
              <a:tr h="622903">
                <a:tc>
                  <a:txBody>
                    <a:bodyPr/>
                    <a:lstStyle/>
                    <a:p>
                      <a:r>
                        <a:rPr lang="en-US" altLang="zh-CN" sz="2400" b="1" dirty="0"/>
                        <a:t>AM</a:t>
                      </a:r>
                      <a:endParaRPr lang="zh-CN" altLang="en-US" sz="2400" b="1"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2400" dirty="0"/>
                        <a:t>CS101</a:t>
                      </a:r>
                      <a:endParaRPr lang="zh-CN" alt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2400" dirty="0"/>
                        <a:t>ML/Compiler</a:t>
                      </a:r>
                      <a:endParaRPr lang="zh-CN" alt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2400" dirty="0"/>
                        <a:t>CS101</a:t>
                      </a:r>
                      <a:endParaRPr lang="zh-CN" alt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2400" dirty="0"/>
                        <a:t>ML/Compiler</a:t>
                      </a:r>
                      <a:endParaRPr lang="zh-CN" alt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sz="2400"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60755900"/>
                  </a:ext>
                </a:extLst>
              </a:tr>
              <a:tr h="622903">
                <a:tc>
                  <a:txBody>
                    <a:bodyPr/>
                    <a:lstStyle/>
                    <a:p>
                      <a:r>
                        <a:rPr lang="en-US" altLang="zh-CN" sz="2400" b="1" dirty="0"/>
                        <a:t>PM</a:t>
                      </a:r>
                      <a:endParaRPr lang="zh-CN" altLang="en-US" sz="2400" b="1"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US" altLang="zh-CN" sz="2400" dirty="0"/>
                        <a:t>SE</a:t>
                      </a:r>
                      <a:endParaRPr lang="zh-CN" alt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US" altLang="zh-CN" sz="2400" dirty="0"/>
                        <a:t>OS</a:t>
                      </a:r>
                      <a:endParaRPr lang="zh-CN" alt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US" altLang="zh-CN" sz="2400" dirty="0"/>
                        <a:t>SE</a:t>
                      </a:r>
                      <a:endParaRPr lang="zh-CN" alt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US" altLang="zh-CN" sz="2400" dirty="0"/>
                        <a:t>OS</a:t>
                      </a:r>
                      <a:endParaRPr lang="zh-CN" alt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US" altLang="zh-CN" sz="2400" dirty="0"/>
                        <a:t>CS101</a:t>
                      </a:r>
                      <a:endParaRPr lang="zh-CN" altLang="en-US" sz="2400"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858741012"/>
                  </a:ext>
                </a:extLst>
              </a:tr>
            </a:tbl>
          </a:graphicData>
        </a:graphic>
      </p:graphicFrame>
      <p:sp>
        <p:nvSpPr>
          <p:cNvPr id="4" name="Slide Number Placeholder 3">
            <a:extLst>
              <a:ext uri="{FF2B5EF4-FFF2-40B4-BE49-F238E27FC236}">
                <a16:creationId xmlns:a16="http://schemas.microsoft.com/office/drawing/2014/main" id="{23A09AC8-5B00-49AB-91DC-86F1160D6FDE}"/>
              </a:ext>
            </a:extLst>
          </p:cNvPr>
          <p:cNvSpPr>
            <a:spLocks noGrp="1"/>
          </p:cNvSpPr>
          <p:nvPr>
            <p:ph type="sldNum" sz="quarter" idx="10"/>
          </p:nvPr>
        </p:nvSpPr>
        <p:spPr/>
        <p:txBody>
          <a:bodyPr/>
          <a:lstStyle/>
          <a:p>
            <a:pPr>
              <a:defRPr/>
            </a:pPr>
            <a:fld id="{D6AE6842-3F2B-4599-81F2-1B4A8C42B1D6}" type="slidenum">
              <a:rPr lang="zh-CN" altLang="en-US" smtClean="0"/>
              <a:pPr>
                <a:defRPr/>
              </a:pPr>
              <a:t>9</a:t>
            </a:fld>
            <a:endParaRPr lang="zh-CN" altLang="en-US" dirty="0"/>
          </a:p>
        </p:txBody>
      </p:sp>
      <p:grpSp>
        <p:nvGrpSpPr>
          <p:cNvPr id="9" name="Group 8">
            <a:extLst>
              <a:ext uri="{FF2B5EF4-FFF2-40B4-BE49-F238E27FC236}">
                <a16:creationId xmlns:a16="http://schemas.microsoft.com/office/drawing/2014/main" id="{5FE4F8DF-6252-4616-B7C8-678092B3966F}"/>
              </a:ext>
            </a:extLst>
          </p:cNvPr>
          <p:cNvGrpSpPr/>
          <p:nvPr/>
        </p:nvGrpSpPr>
        <p:grpSpPr>
          <a:xfrm>
            <a:off x="685800" y="4038600"/>
            <a:ext cx="1142999" cy="1604664"/>
            <a:chOff x="727375" y="3505201"/>
            <a:chExt cx="1142999" cy="1604664"/>
          </a:xfrm>
        </p:grpSpPr>
        <p:pic>
          <p:nvPicPr>
            <p:cNvPr id="7" name="Graphic 6" descr="School girl outline">
              <a:extLst>
                <a:ext uri="{FF2B5EF4-FFF2-40B4-BE49-F238E27FC236}">
                  <a16:creationId xmlns:a16="http://schemas.microsoft.com/office/drawing/2014/main" id="{620C317D-D936-4A3D-BC71-A5597B75315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27375" y="3505201"/>
              <a:ext cx="1142999" cy="1142999"/>
            </a:xfrm>
            <a:prstGeom prst="rect">
              <a:avLst/>
            </a:prstGeom>
          </p:spPr>
        </p:pic>
        <p:sp>
          <p:nvSpPr>
            <p:cNvPr id="8" name="TextBox 7">
              <a:extLst>
                <a:ext uri="{FF2B5EF4-FFF2-40B4-BE49-F238E27FC236}">
                  <a16:creationId xmlns:a16="http://schemas.microsoft.com/office/drawing/2014/main" id="{5C61971F-1957-4B07-8BED-31A4FCABB424}"/>
                </a:ext>
              </a:extLst>
            </p:cNvPr>
            <p:cNvSpPr txBox="1"/>
            <p:nvPr/>
          </p:nvSpPr>
          <p:spPr>
            <a:xfrm>
              <a:off x="873919" y="4648200"/>
              <a:ext cx="849913" cy="461665"/>
            </a:xfrm>
            <a:prstGeom prst="rect">
              <a:avLst/>
            </a:prstGeom>
            <a:noFill/>
          </p:spPr>
          <p:txBody>
            <a:bodyPr wrap="none" rtlCol="0">
              <a:spAutoFit/>
            </a:bodyPr>
            <a:lstStyle/>
            <a:p>
              <a:r>
                <a:rPr lang="en-US" altLang="zh-CN" dirty="0">
                  <a:latin typeface="+mn-lt"/>
                </a:rPr>
                <a:t>Alice</a:t>
              </a:r>
              <a:endParaRPr lang="zh-CN" altLang="en-US" dirty="0">
                <a:latin typeface="+mn-lt"/>
              </a:endParaRPr>
            </a:p>
          </p:txBody>
        </p:sp>
      </p:grpSp>
      <p:sp>
        <p:nvSpPr>
          <p:cNvPr id="11" name="Speech Bubble: Rectangle with Corners Rounded 10">
            <a:extLst>
              <a:ext uri="{FF2B5EF4-FFF2-40B4-BE49-F238E27FC236}">
                <a16:creationId xmlns:a16="http://schemas.microsoft.com/office/drawing/2014/main" id="{5483A265-6121-42E3-B51B-D4ED16AE43BB}"/>
              </a:ext>
            </a:extLst>
          </p:cNvPr>
          <p:cNvSpPr/>
          <p:nvPr/>
        </p:nvSpPr>
        <p:spPr bwMode="auto">
          <a:xfrm>
            <a:off x="1981201" y="4114800"/>
            <a:ext cx="3276599" cy="560761"/>
          </a:xfrm>
          <a:prstGeom prst="wedgeRoundRectCallout">
            <a:avLst>
              <a:gd name="adj1" fmla="val -58470"/>
              <a:gd name="adj2" fmla="val -2332"/>
              <a:gd name="adj3" fmla="val 16667"/>
            </a:avLst>
          </a:prstGeom>
          <a:ln>
            <a:headEnd type="none" w="med" len="med"/>
            <a:tailEnd type="none" w="med" len="med"/>
          </a:ln>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style>
          <a:lnRef idx="3">
            <a:schemeClr val="lt1"/>
          </a:lnRef>
          <a:fillRef idx="1">
            <a:schemeClr val="accent3"/>
          </a:fillRef>
          <a:effectRef idx="1">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altLang="zh-CN" b="1" i="0" u="none" strike="noStrike" cap="none" normalizeH="0" baseline="0" dirty="0">
                <a:ln>
                  <a:noFill/>
                </a:ln>
                <a:solidFill>
                  <a:srgbClr val="000000"/>
                </a:solidFill>
                <a:effectLst/>
                <a:ea typeface="Osaka" charset="0"/>
                <a:cs typeface="Osaka" charset="0"/>
              </a:rPr>
              <a:t>Interests</a:t>
            </a:r>
            <a:r>
              <a:rPr kumimoji="0" lang="en-US" altLang="zh-CN" b="0" i="0" u="none" strike="noStrike" cap="none" normalizeH="0" baseline="0" dirty="0">
                <a:ln>
                  <a:noFill/>
                </a:ln>
                <a:solidFill>
                  <a:srgbClr val="000000"/>
                </a:solidFill>
                <a:effectLst/>
                <a:ea typeface="Osaka" charset="0"/>
                <a:cs typeface="Osaka" charset="0"/>
              </a:rPr>
              <a:t>: ML and SE</a:t>
            </a:r>
            <a:endParaRPr kumimoji="0" lang="zh-CN" altLang="en-US" b="0" i="0" u="none" strike="noStrike" cap="none" normalizeH="0" baseline="0" dirty="0">
              <a:ln>
                <a:noFill/>
              </a:ln>
              <a:solidFill>
                <a:srgbClr val="000000"/>
              </a:solidFill>
              <a:effectLst/>
              <a:ea typeface="Osaka" charset="0"/>
              <a:cs typeface="Osaka" charset="0"/>
            </a:endParaRPr>
          </a:p>
        </p:txBody>
      </p:sp>
      <p:sp>
        <p:nvSpPr>
          <p:cNvPr id="12" name="TextBox 11">
            <a:extLst>
              <a:ext uri="{FF2B5EF4-FFF2-40B4-BE49-F238E27FC236}">
                <a16:creationId xmlns:a16="http://schemas.microsoft.com/office/drawing/2014/main" id="{0829546D-2D0A-4C11-B0B5-EE8873EC9466}"/>
              </a:ext>
            </a:extLst>
          </p:cNvPr>
          <p:cNvSpPr txBox="1"/>
          <p:nvPr/>
        </p:nvSpPr>
        <p:spPr>
          <a:xfrm>
            <a:off x="5867400" y="3816965"/>
            <a:ext cx="6172200" cy="461665"/>
          </a:xfrm>
          <a:prstGeom prst="rect">
            <a:avLst/>
          </a:prstGeom>
          <a:noFill/>
        </p:spPr>
        <p:txBody>
          <a:bodyPr wrap="square" rtlCol="0">
            <a:spAutoFit/>
          </a:bodyPr>
          <a:lstStyle/>
          <a:p>
            <a:r>
              <a:rPr lang="en-US" altLang="zh-CN" b="1" dirty="0">
                <a:latin typeface="Consolas" panose="020B0609020204030204" pitchFamily="49" charset="0"/>
              </a:rPr>
              <a:t>Alloy:</a:t>
            </a:r>
            <a:endParaRPr lang="en-US" altLang="zh-CN" dirty="0">
              <a:solidFill>
                <a:schemeClr val="accent6"/>
              </a:solidFill>
              <a:latin typeface="Consolas" panose="020B0609020204030204" pitchFamily="49" charset="0"/>
            </a:endParaRPr>
          </a:p>
        </p:txBody>
      </p:sp>
      <p:sp>
        <p:nvSpPr>
          <p:cNvPr id="13" name="Rectangle: Rounded Corners 12">
            <a:extLst>
              <a:ext uri="{FF2B5EF4-FFF2-40B4-BE49-F238E27FC236}">
                <a16:creationId xmlns:a16="http://schemas.microsoft.com/office/drawing/2014/main" id="{F02A7737-33FF-474D-90E2-9DFD3A4F4CDC}"/>
              </a:ext>
            </a:extLst>
          </p:cNvPr>
          <p:cNvSpPr/>
          <p:nvPr/>
        </p:nvSpPr>
        <p:spPr bwMode="auto">
          <a:xfrm>
            <a:off x="6114393" y="4455890"/>
            <a:ext cx="4495800" cy="1187374"/>
          </a:xfrm>
          <a:prstGeom prst="roundRect">
            <a:avLst/>
          </a:prstGeom>
          <a:ln>
            <a:headEnd type="none" w="med" len="med"/>
            <a:tailEnd type="none" w="med" len="med"/>
          </a:ln>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style>
          <a:lnRef idx="3">
            <a:schemeClr val="lt1"/>
          </a:lnRef>
          <a:fillRef idx="1">
            <a:schemeClr val="accent3"/>
          </a:fillRef>
          <a:effectRef idx="1">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altLang="zh-CN" sz="3200" i="1" dirty="0">
                <a:solidFill>
                  <a:srgbClr val="FF0000"/>
                </a:solidFill>
                <a:ea typeface="Osaka" charset="0"/>
                <a:cs typeface="Osaka" charset="0"/>
              </a:rPr>
              <a:t>Alloy cannot solve this optimization problem!</a:t>
            </a:r>
            <a:endParaRPr kumimoji="0" lang="zh-CN" altLang="en-US" sz="3200" b="0" i="0" u="none" strike="noStrike" cap="none" normalizeH="0" baseline="0" dirty="0">
              <a:ln>
                <a:noFill/>
              </a:ln>
              <a:solidFill>
                <a:srgbClr val="FF0000"/>
              </a:solidFill>
              <a:effectLst/>
              <a:ea typeface="Osaka" charset="0"/>
              <a:cs typeface="Osaka" charset="0"/>
            </a:endParaRPr>
          </a:p>
        </p:txBody>
      </p:sp>
      <p:pic>
        <p:nvPicPr>
          <p:cNvPr id="15" name="Audio 14">
            <a:hlinkClick r:id="" action="ppaction://media"/>
            <a:extLst>
              <a:ext uri="{FF2B5EF4-FFF2-40B4-BE49-F238E27FC236}">
                <a16:creationId xmlns:a16="http://schemas.microsoft.com/office/drawing/2014/main" id="{4A375956-6013-4047-A992-C6376D61C7AD}"/>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586812960"/>
      </p:ext>
    </p:extLst>
  </p:cSld>
  <p:clrMapOvr>
    <a:masterClrMapping/>
  </p:clrMapOvr>
  <mc:AlternateContent xmlns:mc="http://schemas.openxmlformats.org/markup-compatibility/2006" xmlns:p14="http://schemas.microsoft.com/office/powerpoint/2010/main">
    <mc:Choice Requires="p14">
      <p:transition spd="slow" p14:dur="2000" advTm="27760"/>
    </mc:Choice>
    <mc:Fallback xmlns="">
      <p:transition spd="slow" advTm="277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7.5"/>
</p:tagLst>
</file>

<file path=ppt/tags/tag2.xml><?xml version="1.0" encoding="utf-8"?>
<p:tagLst xmlns:a="http://schemas.openxmlformats.org/drawingml/2006/main" xmlns:r="http://schemas.openxmlformats.org/officeDocument/2006/relationships" xmlns:p="http://schemas.openxmlformats.org/presentationml/2006/main">
  <p:tag name="TIMING" val="|24.6"/>
</p:tagLst>
</file>

<file path=ppt/tags/tag3.xml><?xml version="1.0" encoding="utf-8"?>
<p:tagLst xmlns:a="http://schemas.openxmlformats.org/drawingml/2006/main" xmlns:r="http://schemas.openxmlformats.org/officeDocument/2006/relationships" xmlns:p="http://schemas.openxmlformats.org/presentationml/2006/main">
  <p:tag name="TIMING" val="|34.6"/>
</p:tagLst>
</file>

<file path=ppt/tags/tag4.xml><?xml version="1.0" encoding="utf-8"?>
<p:tagLst xmlns:a="http://schemas.openxmlformats.org/drawingml/2006/main" xmlns:r="http://schemas.openxmlformats.org/officeDocument/2006/relationships" xmlns:p="http://schemas.openxmlformats.org/presentationml/2006/main">
  <p:tag name="OUTPUTDPI" val="1200"/>
  <p:tag name="ORIGINALHEIGHT" val="2095.238"/>
  <p:tag name="ORIGINALWIDTH" val="3316.835"/>
  <p:tag name="LATEXADDIN" val="\documentclass{article}&#10;\usepackage{amsmath}&#10;\usepackage{amssymb}&#10;\pagestyle{empty}&#10;\begin{document}&#10;&#10;$M_S[\text{soft[k]}~F~\text{and}~G]e = M_S[\text{soft[k]}~F]e \land M_S[\text{soft[k]}~G]e$&#10;&#10;$M_S[\text{soft[k]}~F]e = (M[F]e)^{k}$, where $F$ is not a conjunction \\&#10;&#10;$M[\text{some}~p]e = \bigvee(X[p]e)$&#10;&#10;$M[\text{maxsome[k]}~p]e = M[\text{some}~p]e \land \bigwedge (X[p]e)^{k}$&#10;&#10;$M[\text{minsome[k]}~p]e = M[\text{some}~p]e \land \bigwedge (\neg X[p]e)^{k}$ \\&#10;&#10;$M[\text{no}~p]e = \bigwedge (\neg X[p]e)$&#10;&#10;$M[\text{softno[k]}~p]e = \bigwedge (\neg X[p]e)^{k}$ \\&#10;&#10;$M[\text{some}~v: p~|~F]e = \text{let}~(m = X[p]e)~\text{in}$&#10;&#10;\hspace{10px} $\bigvee_{\overrightarrow{x} \in [m]} (m[\overrightarrow{x}] \land M[F](e: v \mapsto \mathcal{M}(|m|, \overrightarrow{x})))$&#10;&#10;$M[\text{maxsome[k]}~v: p~|~F]e = M[\text{some}~v: p~|~F]e \land \bigwedge (X[p]e)^{k}$&#10;&#10;$M[\text{minsome[k]}~v: p~|~F]e = M[\text{some}~v: p~|~F]e \land \bigwedge (\neg X[p]e)^{k}$&#10;&#10;\end{document}"/>
  <p:tag name="IGUANATEXSIZE" val="20"/>
  <p:tag name="IGUANATEXCURSOR" val="566"/>
  <p:tag name="TRANSPARENCY" val="True"/>
  <p:tag name="FILENAME" val=""/>
  <p:tag name="LATEXENGINEID" val="0"/>
  <p:tag name="TEMPFOLDER" val=".\tmp\"/>
  <p:tag name="LATEXFORMHEIGHT" val="428.4"/>
  <p:tag name="LATEXFORMWIDTH" val="611.4"/>
  <p:tag name="LATEXFORMWRAP" val="True"/>
  <p:tag name="BITMAPVECTOR" val="0"/>
</p:tagLst>
</file>

<file path=ppt/theme/theme1.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Osaka"/>
        <a:cs typeface="Osaka"/>
      </a:majorFont>
      <a:minorFont>
        <a:latin typeface="Arial"/>
        <a:ea typeface="Osaka"/>
        <a:cs typeface="Osaka"/>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Times" charset="0"/>
            <a:ea typeface="Osaka" charset="0"/>
            <a:cs typeface="Osak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Times" charset="0"/>
            <a:ea typeface="Osaka" charset="0"/>
            <a:cs typeface="Osaka"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Macintosh HD:Applications:Office 2004:Templates:Presentations:Designs:Blank Presentation</Template>
  <TotalTime>14949</TotalTime>
  <Words>3728</Words>
  <Application>Microsoft Office PowerPoint</Application>
  <PresentationFormat>Widescreen</PresentationFormat>
  <Paragraphs>481</Paragraphs>
  <Slides>33</Slides>
  <Notes>33</Notes>
  <HiddenSlides>13</HiddenSlides>
  <MMClips>12</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33</vt:i4>
      </vt:variant>
    </vt:vector>
  </HeadingPairs>
  <TitlesOfParts>
    <vt:vector size="41" baseType="lpstr">
      <vt:lpstr>等线</vt:lpstr>
      <vt:lpstr>LinLibertineT</vt:lpstr>
      <vt:lpstr>LinLibertineTI</vt:lpstr>
      <vt:lpstr>Arial</vt:lpstr>
      <vt:lpstr>Cambria Math</vt:lpstr>
      <vt:lpstr>Consolas</vt:lpstr>
      <vt:lpstr>Times</vt:lpstr>
      <vt:lpstr>Blank Presentation</vt:lpstr>
      <vt:lpstr>AlloyMax: Bringing Maximum Satisfaction to Relational Specifications</vt:lpstr>
      <vt:lpstr>What is Alloy?</vt:lpstr>
      <vt:lpstr>Limitations of Alloy</vt:lpstr>
      <vt:lpstr>Example: Course Scheduling</vt:lpstr>
      <vt:lpstr>Alloy Spec</vt:lpstr>
      <vt:lpstr>Alloy Spec</vt:lpstr>
      <vt:lpstr>An arbitrary valid solution</vt:lpstr>
      <vt:lpstr>An arbitrary valid solution</vt:lpstr>
      <vt:lpstr>Maximizing students’ interests</vt:lpstr>
      <vt:lpstr>Maximizing students’ interests</vt:lpstr>
      <vt:lpstr>Adding time preferences</vt:lpstr>
      <vt:lpstr>Adding soft time preferences</vt:lpstr>
      <vt:lpstr>Solving with priorities</vt:lpstr>
      <vt:lpstr>New features</vt:lpstr>
      <vt:lpstr>New Workflow with MaxSAT</vt:lpstr>
      <vt:lpstr>Optimization: Spec-based Partitioning</vt:lpstr>
      <vt:lpstr>RQ1: How useful is our extension for modeling different types of problems? </vt:lpstr>
      <vt:lpstr>RQ2: Is spec-based partitioning more efficient than no-partitioning and auto-partitioning? </vt:lpstr>
      <vt:lpstr>RQ3: Is our extension more efficient than Alloy* for generating optimal solutions? </vt:lpstr>
      <vt:lpstr>GitHub: https://github.com/SteveZhangBit/alloy-maxsat-benchmark</vt:lpstr>
      <vt:lpstr>Evaluation</vt:lpstr>
      <vt:lpstr>PowerPoint Presentation</vt:lpstr>
      <vt:lpstr>Formal Semantics</vt:lpstr>
      <vt:lpstr>Spec-based Partitioning</vt:lpstr>
      <vt:lpstr>Evaluation</vt:lpstr>
      <vt:lpstr>Evaluation</vt:lpstr>
      <vt:lpstr>RQ2 &amp; RQ3: Performance</vt:lpstr>
      <vt:lpstr>RQ2: observations &amp; insights</vt:lpstr>
      <vt:lpstr>RQ2: observations &amp; insights</vt:lpstr>
      <vt:lpstr>RQ2: observations &amp; insights</vt:lpstr>
      <vt:lpstr>RQ3: vs. Alloy*</vt:lpstr>
      <vt:lpstr>Conclusion</vt:lpstr>
      <vt:lpstr>Future work</vt:lpstr>
    </vt:vector>
  </TitlesOfParts>
  <Company>Nick Frollini</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Changjian Zhang</dc:creator>
  <cp:lastModifiedBy>Changjian Zhang</cp:lastModifiedBy>
  <cp:revision>211</cp:revision>
  <cp:lastPrinted>1904-01-01T00:00:00Z</cp:lastPrinted>
  <dcterms:created xsi:type="dcterms:W3CDTF">2007-11-26T14:08:43Z</dcterms:created>
  <dcterms:modified xsi:type="dcterms:W3CDTF">2021-09-20T19:53:59Z</dcterms:modified>
</cp:coreProperties>
</file>